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780" r:id="rId2"/>
  </p:sldMasterIdLst>
  <p:notesMasterIdLst>
    <p:notesMasterId r:id="rId15"/>
  </p:notesMasterIdLst>
  <p:handoutMasterIdLst>
    <p:handoutMasterId r:id="rId16"/>
  </p:handoutMasterIdLst>
  <p:sldIdLst>
    <p:sldId id="318" r:id="rId3"/>
    <p:sldId id="320" r:id="rId4"/>
    <p:sldId id="322" r:id="rId5"/>
    <p:sldId id="323" r:id="rId6"/>
    <p:sldId id="324" r:id="rId7"/>
    <p:sldId id="333" r:id="rId8"/>
    <p:sldId id="326" r:id="rId9"/>
    <p:sldId id="328" r:id="rId10"/>
    <p:sldId id="329" r:id="rId11"/>
    <p:sldId id="331" r:id="rId12"/>
    <p:sldId id="332" r:id="rId13"/>
    <p:sldId id="330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A5"/>
    <a:srgbClr val="84CCF8"/>
    <a:srgbClr val="3C8FDE"/>
    <a:srgbClr val="54A1EA"/>
    <a:srgbClr val="AADAF8"/>
    <a:srgbClr val="D9D9D6"/>
    <a:srgbClr val="75787B"/>
    <a:srgbClr val="000000"/>
    <a:srgbClr val="C2A6E3"/>
    <a:srgbClr val="753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58" autoAdjust="0"/>
    <p:restoredTop sz="90958" autoAdjust="0"/>
  </p:normalViewPr>
  <p:slideViewPr>
    <p:cSldViewPr snapToGrid="0">
      <p:cViewPr varScale="1">
        <p:scale>
          <a:sx n="61" d="100"/>
          <a:sy n="61" d="100"/>
        </p:scale>
        <p:origin x="1240" y="4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Poliittinen ohjausryhmä koostuu kaupunkikulttuurin ja hyvinvoinninlautakunnan jäsenistä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43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76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Valtuustokausi (2021)2023-2025</a:t>
            </a:r>
          </a:p>
          <a:p>
            <a:r>
              <a:rPr lang="fi-FI" dirty="0"/>
              <a:t>2026-2029</a:t>
            </a:r>
          </a:p>
          <a:p>
            <a:r>
              <a:rPr lang="fi-FI" dirty="0"/>
              <a:t>Ja siitä eteenpäin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24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46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Tuominen Jaakko, Pakarinen Anne, </a:t>
            </a:r>
            <a:r>
              <a:rPr lang="fi-FI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Punnala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Heljä, Soralahti Mari, Haapasalo Kiia 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2168-63E2-426B-BB82-DF02CD5CE14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12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 | Titteli ja päiväys tarvittaessa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9807A-2B30-004F-81F5-6CAE502E8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B6568-BCEC-F94F-9A8F-A0E945530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D5C4-5149-B144-B9DC-8ABF69B5F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A229-F37E-F647-B3B4-01FA7626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365133"/>
            <a:ext cx="5277898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20720-FE7A-3942-9B4A-CDEC5DA87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892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52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335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886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93275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309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479D4-ED15-424C-B361-48B1C8E0F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02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8849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1107-518E-0848-8A4A-2D160A11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7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09434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EAC07-B5D1-DB49-947B-CB0EFA934007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DDBEA-3F95-2B44-8067-19E248A7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5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562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997FB-D6BB-C741-A6CD-BF5CE858B876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F0D-1A17-384C-AB20-0E3597123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0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3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>
            <a:extLst>
              <a:ext uri="{FF2B5EF4-FFF2-40B4-BE49-F238E27FC236}">
                <a16:creationId xmlns:a16="http://schemas.microsoft.com/office/drawing/2014/main" id="{714BFD3C-373F-A346-97A8-0452AC91649D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FAFAE5E-FE1C-D544-8864-A94881C5D0E2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228E221-73A9-3947-8F3D-7289C17FA7D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3" name="Freeform 1">
            <a:extLst>
              <a:ext uri="{FF2B5EF4-FFF2-40B4-BE49-F238E27FC236}">
                <a16:creationId xmlns:a16="http://schemas.microsoft.com/office/drawing/2014/main" id="{679441DA-C4B6-2541-834F-4A0872BF24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">
            <a:extLst>
              <a:ext uri="{FF2B5EF4-FFF2-40B4-BE49-F238E27FC236}">
                <a16:creationId xmlns:a16="http://schemas.microsoft.com/office/drawing/2014/main" id="{41CC2EA7-A96D-0948-AE61-93F197016F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3">
            <a:extLst>
              <a:ext uri="{FF2B5EF4-FFF2-40B4-BE49-F238E27FC236}">
                <a16:creationId xmlns:a16="http://schemas.microsoft.com/office/drawing/2014/main" id="{FBABAF51-B067-864F-B31B-C26C714C38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4">
            <a:extLst>
              <a:ext uri="{FF2B5EF4-FFF2-40B4-BE49-F238E27FC236}">
                <a16:creationId xmlns:a16="http://schemas.microsoft.com/office/drawing/2014/main" id="{F4AA9276-FBB5-424F-AD51-6F37A3503F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0C455B53-AD7B-BF49-A122-6BC3CD84A3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6">
            <a:extLst>
              <a:ext uri="{FF2B5EF4-FFF2-40B4-BE49-F238E27FC236}">
                <a16:creationId xmlns:a16="http://schemas.microsoft.com/office/drawing/2014/main" id="{876CA4C2-55DB-E549-BAF2-19F749AD02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7">
            <a:extLst>
              <a:ext uri="{FF2B5EF4-FFF2-40B4-BE49-F238E27FC236}">
                <a16:creationId xmlns:a16="http://schemas.microsoft.com/office/drawing/2014/main" id="{B34A21B8-6793-C944-B1B9-9B0BF149D1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8">
            <a:extLst>
              <a:ext uri="{FF2B5EF4-FFF2-40B4-BE49-F238E27FC236}">
                <a16:creationId xmlns:a16="http://schemas.microsoft.com/office/drawing/2014/main" id="{BDE4C6EC-F109-5047-80E6-9FF2343963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9">
            <a:extLst>
              <a:ext uri="{FF2B5EF4-FFF2-40B4-BE49-F238E27FC236}">
                <a16:creationId xmlns:a16="http://schemas.microsoft.com/office/drawing/2014/main" id="{CE27F73C-D1DC-2A4F-92FB-D9755F0123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1">
            <a:extLst>
              <a:ext uri="{FF2B5EF4-FFF2-40B4-BE49-F238E27FC236}">
                <a16:creationId xmlns:a16="http://schemas.microsoft.com/office/drawing/2014/main" id="{C913E555-DE88-C24F-8DD6-E423805F25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2">
            <a:extLst>
              <a:ext uri="{FF2B5EF4-FFF2-40B4-BE49-F238E27FC236}">
                <a16:creationId xmlns:a16="http://schemas.microsoft.com/office/drawing/2014/main" id="{34F1C3AC-92D0-E846-AB49-AEA6C0BF3D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3">
            <a:extLst>
              <a:ext uri="{FF2B5EF4-FFF2-40B4-BE49-F238E27FC236}">
                <a16:creationId xmlns:a16="http://schemas.microsoft.com/office/drawing/2014/main" id="{E9BCFB5C-7FC8-C14F-BB69-4A25A2B72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4">
            <a:extLst>
              <a:ext uri="{FF2B5EF4-FFF2-40B4-BE49-F238E27FC236}">
                <a16:creationId xmlns:a16="http://schemas.microsoft.com/office/drawing/2014/main" id="{C0C6C2DB-F495-144D-97BC-B4953BBBBB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5">
            <a:extLst>
              <a:ext uri="{FF2B5EF4-FFF2-40B4-BE49-F238E27FC236}">
                <a16:creationId xmlns:a16="http://schemas.microsoft.com/office/drawing/2014/main" id="{91A9062D-53BC-5D47-9BA1-5CCA175F24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6">
            <a:extLst>
              <a:ext uri="{FF2B5EF4-FFF2-40B4-BE49-F238E27FC236}">
                <a16:creationId xmlns:a16="http://schemas.microsoft.com/office/drawing/2014/main" id="{8E9D3BE4-D1B2-6D4D-8C42-F14ADB75D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17">
            <a:extLst>
              <a:ext uri="{FF2B5EF4-FFF2-40B4-BE49-F238E27FC236}">
                <a16:creationId xmlns:a16="http://schemas.microsoft.com/office/drawing/2014/main" id="{607221FE-6DA7-4A43-ABD9-56E4156B18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18">
            <a:extLst>
              <a:ext uri="{FF2B5EF4-FFF2-40B4-BE49-F238E27FC236}">
                <a16:creationId xmlns:a16="http://schemas.microsoft.com/office/drawing/2014/main" id="{7AC1300D-F046-024B-8B46-F69FF84AD9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9">
            <a:extLst>
              <a:ext uri="{FF2B5EF4-FFF2-40B4-BE49-F238E27FC236}">
                <a16:creationId xmlns:a16="http://schemas.microsoft.com/office/drawing/2014/main" id="{EBCF588E-935A-9C4C-BEBE-9264241D06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20">
            <a:extLst>
              <a:ext uri="{FF2B5EF4-FFF2-40B4-BE49-F238E27FC236}">
                <a16:creationId xmlns:a16="http://schemas.microsoft.com/office/drawing/2014/main" id="{A7B67A0F-4843-9844-A792-F3BF6F80A4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21">
            <a:extLst>
              <a:ext uri="{FF2B5EF4-FFF2-40B4-BE49-F238E27FC236}">
                <a16:creationId xmlns:a16="http://schemas.microsoft.com/office/drawing/2014/main" id="{52E0E3B7-574B-6941-9FBC-7C4C89F64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CD5FABEE-EC08-984F-AD5C-862FE4A7A2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DA80D3A7-39E7-274B-9DFD-8C791F9486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0E20D6C-4462-4C49-8207-D6A227EE55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71CABD2B-232E-E64D-95B1-8DA7DD7A33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668393A5-28C0-E84D-8B49-6B61564CAA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923388C9-382F-2048-9BD1-937B480F9A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178">
            <a:extLst>
              <a:ext uri="{FF2B5EF4-FFF2-40B4-BE49-F238E27FC236}">
                <a16:creationId xmlns:a16="http://schemas.microsoft.com/office/drawing/2014/main" id="{4F8BD75A-A1D9-4A4D-8082-7E39B0C20C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179">
            <a:extLst>
              <a:ext uri="{FF2B5EF4-FFF2-40B4-BE49-F238E27FC236}">
                <a16:creationId xmlns:a16="http://schemas.microsoft.com/office/drawing/2014/main" id="{63B0E30A-88B6-E540-86C8-154B7D3AB2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180">
            <a:extLst>
              <a:ext uri="{FF2B5EF4-FFF2-40B4-BE49-F238E27FC236}">
                <a16:creationId xmlns:a16="http://schemas.microsoft.com/office/drawing/2014/main" id="{5072F3DC-FD78-AC42-A469-A0693D4F95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2">
            <a:extLst>
              <a:ext uri="{FF2B5EF4-FFF2-40B4-BE49-F238E27FC236}">
                <a16:creationId xmlns:a16="http://schemas.microsoft.com/office/drawing/2014/main" id="{891ACBA1-CA75-064A-A842-AECFEE97F4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3">
            <a:extLst>
              <a:ext uri="{FF2B5EF4-FFF2-40B4-BE49-F238E27FC236}">
                <a16:creationId xmlns:a16="http://schemas.microsoft.com/office/drawing/2014/main" id="{E61FA446-85E2-2F42-8CA8-40C4B70F11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4">
            <a:extLst>
              <a:ext uri="{FF2B5EF4-FFF2-40B4-BE49-F238E27FC236}">
                <a16:creationId xmlns:a16="http://schemas.microsoft.com/office/drawing/2014/main" id="{D57D7689-8636-3E4E-82B8-8899DB88F0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6">
            <a:extLst>
              <a:ext uri="{FF2B5EF4-FFF2-40B4-BE49-F238E27FC236}">
                <a16:creationId xmlns:a16="http://schemas.microsoft.com/office/drawing/2014/main" id="{FB5D178F-05E5-1D4F-8F0F-F83835E7E1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8">
            <a:extLst>
              <a:ext uri="{FF2B5EF4-FFF2-40B4-BE49-F238E27FC236}">
                <a16:creationId xmlns:a16="http://schemas.microsoft.com/office/drawing/2014/main" id="{B53BD96D-551F-684F-BC13-21EFAC9E61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0">
            <a:extLst>
              <a:ext uri="{FF2B5EF4-FFF2-40B4-BE49-F238E27FC236}">
                <a16:creationId xmlns:a16="http://schemas.microsoft.com/office/drawing/2014/main" id="{5243056B-668B-0C44-AE92-20DEAADDF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13">
            <a:extLst>
              <a:ext uri="{FF2B5EF4-FFF2-40B4-BE49-F238E27FC236}">
                <a16:creationId xmlns:a16="http://schemas.microsoft.com/office/drawing/2014/main" id="{F1FE3A6B-D3D8-5142-AF9B-6D003AD26C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2">
            <a:extLst>
              <a:ext uri="{FF2B5EF4-FFF2-40B4-BE49-F238E27FC236}">
                <a16:creationId xmlns:a16="http://schemas.microsoft.com/office/drawing/2014/main" id="{4D676BEA-30F1-BB47-ADA6-D12F4EE9B4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19">
            <a:extLst>
              <a:ext uri="{FF2B5EF4-FFF2-40B4-BE49-F238E27FC236}">
                <a16:creationId xmlns:a16="http://schemas.microsoft.com/office/drawing/2014/main" id="{49914329-38A4-9B4D-A03A-83DA24E276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20">
            <a:extLst>
              <a:ext uri="{FF2B5EF4-FFF2-40B4-BE49-F238E27FC236}">
                <a16:creationId xmlns:a16="http://schemas.microsoft.com/office/drawing/2014/main" id="{877630DC-B1D5-0146-AA6A-E33F5D9326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23">
            <a:extLst>
              <a:ext uri="{FF2B5EF4-FFF2-40B4-BE49-F238E27FC236}">
                <a16:creationId xmlns:a16="http://schemas.microsoft.com/office/drawing/2014/main" id="{75456036-E803-C246-B15C-1B56AC3CB4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24">
            <a:extLst>
              <a:ext uri="{FF2B5EF4-FFF2-40B4-BE49-F238E27FC236}">
                <a16:creationId xmlns:a16="http://schemas.microsoft.com/office/drawing/2014/main" id="{6F4161A4-D263-8645-A1CF-2BF63AC384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9">
            <a:extLst>
              <a:ext uri="{FF2B5EF4-FFF2-40B4-BE49-F238E27FC236}">
                <a16:creationId xmlns:a16="http://schemas.microsoft.com/office/drawing/2014/main" id="{BED62C53-A6B3-BD40-9B9A-7EECC0BE32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0">
            <a:extLst>
              <a:ext uri="{FF2B5EF4-FFF2-40B4-BE49-F238E27FC236}">
                <a16:creationId xmlns:a16="http://schemas.microsoft.com/office/drawing/2014/main" id="{3C3A6FF5-003A-9240-9688-32C71CC1E3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11">
            <a:extLst>
              <a:ext uri="{FF2B5EF4-FFF2-40B4-BE49-F238E27FC236}">
                <a16:creationId xmlns:a16="http://schemas.microsoft.com/office/drawing/2014/main" id="{D7FA8D34-9591-EB4A-8247-AACFCF9AE4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32">
            <a:extLst>
              <a:ext uri="{FF2B5EF4-FFF2-40B4-BE49-F238E27FC236}">
                <a16:creationId xmlns:a16="http://schemas.microsoft.com/office/drawing/2014/main" id="{8520C5AD-864C-7545-AB72-9230C147DE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Freeform 1">
            <a:extLst>
              <a:ext uri="{FF2B5EF4-FFF2-40B4-BE49-F238E27FC236}">
                <a16:creationId xmlns:a16="http://schemas.microsoft.com/office/drawing/2014/main" id="{9C55F61F-6D71-0B40-A602-CEE1F1D927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Freeform 28">
            <a:extLst>
              <a:ext uri="{FF2B5EF4-FFF2-40B4-BE49-F238E27FC236}">
                <a16:creationId xmlns:a16="http://schemas.microsoft.com/office/drawing/2014/main" id="{2603F27E-C28A-AD42-A08C-530F8A9EF3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Freeform 5">
            <a:extLst>
              <a:ext uri="{FF2B5EF4-FFF2-40B4-BE49-F238E27FC236}">
                <a16:creationId xmlns:a16="http://schemas.microsoft.com/office/drawing/2014/main" id="{3D272FF1-99AD-8C4A-8625-9E2C3CF700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" name="Ryhmä 53">
            <a:extLst>
              <a:ext uri="{FF2B5EF4-FFF2-40B4-BE49-F238E27FC236}">
                <a16:creationId xmlns:a16="http://schemas.microsoft.com/office/drawing/2014/main" id="{2BFF6F90-B735-9041-B842-7794DE44A195}"/>
              </a:ext>
            </a:extLst>
          </p:cNvPr>
          <p:cNvGrpSpPr/>
          <p:nvPr userDrawn="1"/>
        </p:nvGrpSpPr>
        <p:grpSpPr>
          <a:xfrm>
            <a:off x="1072962" y="2705281"/>
            <a:ext cx="428625" cy="488950"/>
            <a:chOff x="1072962" y="2705281"/>
            <a:chExt cx="428625" cy="488950"/>
          </a:xfrm>
        </p:grpSpPr>
        <p:sp>
          <p:nvSpPr>
            <p:cNvPr id="204" name="Freeform 8">
              <a:extLst>
                <a:ext uri="{FF2B5EF4-FFF2-40B4-BE49-F238E27FC236}">
                  <a16:creationId xmlns:a16="http://schemas.microsoft.com/office/drawing/2014/main" id="{9A75543F-7901-444A-A77B-9C21B3D831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2705281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Puolivapaa piirto 55">
              <a:extLst>
                <a:ext uri="{FF2B5EF4-FFF2-40B4-BE49-F238E27FC236}">
                  <a16:creationId xmlns:a16="http://schemas.microsoft.com/office/drawing/2014/main" id="{35C1DF5A-D99F-A94D-8609-13AE8EA7F03A}"/>
                </a:ext>
              </a:extLst>
            </p:cNvPr>
            <p:cNvSpPr/>
            <p:nvPr userDrawn="1"/>
          </p:nvSpPr>
          <p:spPr>
            <a:xfrm>
              <a:off x="1193538" y="2915677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206" name="Ryhmä 56">
            <a:extLst>
              <a:ext uri="{FF2B5EF4-FFF2-40B4-BE49-F238E27FC236}">
                <a16:creationId xmlns:a16="http://schemas.microsoft.com/office/drawing/2014/main" id="{111F0B89-DFE8-4D4F-A495-71A413738312}"/>
              </a:ext>
            </a:extLst>
          </p:cNvPr>
          <p:cNvGrpSpPr/>
          <p:nvPr userDrawn="1"/>
        </p:nvGrpSpPr>
        <p:grpSpPr>
          <a:xfrm>
            <a:off x="1114250" y="1705076"/>
            <a:ext cx="327025" cy="488950"/>
            <a:chOff x="1116566" y="1510996"/>
            <a:chExt cx="327025" cy="488950"/>
          </a:xfrm>
        </p:grpSpPr>
        <p:sp>
          <p:nvSpPr>
            <p:cNvPr id="207" name="Freeform 1">
              <a:extLst>
                <a:ext uri="{FF2B5EF4-FFF2-40B4-BE49-F238E27FC236}">
                  <a16:creationId xmlns:a16="http://schemas.microsoft.com/office/drawing/2014/main" id="{B3FB8BDE-1969-5C4D-8424-EFFA2AA3EC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566" y="1510996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Puolivapaa piirto 58">
              <a:extLst>
                <a:ext uri="{FF2B5EF4-FFF2-40B4-BE49-F238E27FC236}">
                  <a16:creationId xmlns:a16="http://schemas.microsoft.com/office/drawing/2014/main" id="{A0BB25C0-23DC-CA47-9CFA-F71495F29472}"/>
                </a:ext>
              </a:extLst>
            </p:cNvPr>
            <p:cNvSpPr/>
            <p:nvPr userDrawn="1"/>
          </p:nvSpPr>
          <p:spPr>
            <a:xfrm>
              <a:off x="1167788" y="1778757"/>
              <a:ext cx="213221" cy="11047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57039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57039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209" name="Ryhmä 59">
            <a:extLst>
              <a:ext uri="{FF2B5EF4-FFF2-40B4-BE49-F238E27FC236}">
                <a16:creationId xmlns:a16="http://schemas.microsoft.com/office/drawing/2014/main" id="{DBF0F8D5-E2A5-ED4B-8707-6E4B80B1B556}"/>
              </a:ext>
            </a:extLst>
          </p:cNvPr>
          <p:cNvGrpSpPr/>
          <p:nvPr userDrawn="1"/>
        </p:nvGrpSpPr>
        <p:grpSpPr>
          <a:xfrm>
            <a:off x="1072962" y="779058"/>
            <a:ext cx="428625" cy="488950"/>
            <a:chOff x="1072962" y="691712"/>
            <a:chExt cx="428625" cy="488950"/>
          </a:xfrm>
        </p:grpSpPr>
        <p:sp>
          <p:nvSpPr>
            <p:cNvPr id="210" name="Freeform 7">
              <a:extLst>
                <a:ext uri="{FF2B5EF4-FFF2-40B4-BE49-F238E27FC236}">
                  <a16:creationId xmlns:a16="http://schemas.microsoft.com/office/drawing/2014/main" id="{51CB04EE-44D9-9C40-9933-8E10D1FE6F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691712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Puolivapaa piirto 61">
              <a:extLst>
                <a:ext uri="{FF2B5EF4-FFF2-40B4-BE49-F238E27FC236}">
                  <a16:creationId xmlns:a16="http://schemas.microsoft.com/office/drawing/2014/main" id="{1A2A27C4-7770-EA4A-8FF7-28468531F85E}"/>
                </a:ext>
              </a:extLst>
            </p:cNvPr>
            <p:cNvSpPr/>
            <p:nvPr userDrawn="1"/>
          </p:nvSpPr>
          <p:spPr>
            <a:xfrm>
              <a:off x="1193922" y="914400"/>
              <a:ext cx="187471" cy="112756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212" name="Ryhmä 62">
            <a:extLst>
              <a:ext uri="{FF2B5EF4-FFF2-40B4-BE49-F238E27FC236}">
                <a16:creationId xmlns:a16="http://schemas.microsoft.com/office/drawing/2014/main" id="{9641D080-C5F4-D344-AB46-D7EE5271FE17}"/>
              </a:ext>
            </a:extLst>
          </p:cNvPr>
          <p:cNvGrpSpPr/>
          <p:nvPr userDrawn="1"/>
        </p:nvGrpSpPr>
        <p:grpSpPr>
          <a:xfrm>
            <a:off x="1041829" y="3735657"/>
            <a:ext cx="465138" cy="463550"/>
            <a:chOff x="1041829" y="3735657"/>
            <a:chExt cx="465138" cy="463550"/>
          </a:xfrm>
        </p:grpSpPr>
        <p:sp>
          <p:nvSpPr>
            <p:cNvPr id="213" name="Freeform 175">
              <a:extLst>
                <a:ext uri="{FF2B5EF4-FFF2-40B4-BE49-F238E27FC236}">
                  <a16:creationId xmlns:a16="http://schemas.microsoft.com/office/drawing/2014/main" id="{2A819E7B-7EFA-8E40-BCB0-704088C74B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1829" y="373565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Puolivapaa piirto 64">
              <a:extLst>
                <a:ext uri="{FF2B5EF4-FFF2-40B4-BE49-F238E27FC236}">
                  <a16:creationId xmlns:a16="http://schemas.microsoft.com/office/drawing/2014/main" id="{50A7A43A-353A-D94C-87CC-62087D9066D8}"/>
                </a:ext>
              </a:extLst>
            </p:cNvPr>
            <p:cNvSpPr/>
            <p:nvPr userDrawn="1"/>
          </p:nvSpPr>
          <p:spPr>
            <a:xfrm>
              <a:off x="1114250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5" name="Puolivapaa piirto 65">
              <a:extLst>
                <a:ext uri="{FF2B5EF4-FFF2-40B4-BE49-F238E27FC236}">
                  <a16:creationId xmlns:a16="http://schemas.microsoft.com/office/drawing/2014/main" id="{29FB9A77-AE2B-494C-B5A2-02FE4098BC2A}"/>
                </a:ext>
              </a:extLst>
            </p:cNvPr>
            <p:cNvSpPr/>
            <p:nvPr userDrawn="1"/>
          </p:nvSpPr>
          <p:spPr>
            <a:xfrm>
              <a:off x="1368134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16" name="Ryhmä 66">
            <a:extLst>
              <a:ext uri="{FF2B5EF4-FFF2-40B4-BE49-F238E27FC236}">
                <a16:creationId xmlns:a16="http://schemas.microsoft.com/office/drawing/2014/main" id="{ED825463-0CDC-DF47-80B6-12D5B2D1CF98}"/>
              </a:ext>
            </a:extLst>
          </p:cNvPr>
          <p:cNvGrpSpPr/>
          <p:nvPr userDrawn="1"/>
        </p:nvGrpSpPr>
        <p:grpSpPr>
          <a:xfrm>
            <a:off x="1052325" y="4714465"/>
            <a:ext cx="449262" cy="469900"/>
            <a:chOff x="1052325" y="4714465"/>
            <a:chExt cx="449262" cy="469900"/>
          </a:xfrm>
        </p:grpSpPr>
        <p:sp>
          <p:nvSpPr>
            <p:cNvPr id="217" name="Freeform 23">
              <a:extLst>
                <a:ext uri="{FF2B5EF4-FFF2-40B4-BE49-F238E27FC236}">
                  <a16:creationId xmlns:a16="http://schemas.microsoft.com/office/drawing/2014/main" id="{8731BD3D-4FB3-2648-8A29-81358FD403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325" y="4714465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Puolivapaa piirto 68">
              <a:extLst>
                <a:ext uri="{FF2B5EF4-FFF2-40B4-BE49-F238E27FC236}">
                  <a16:creationId xmlns:a16="http://schemas.microsoft.com/office/drawing/2014/main" id="{8A38A07D-35DA-AA4D-9985-B739863ED2A0}"/>
                </a:ext>
              </a:extLst>
            </p:cNvPr>
            <p:cNvSpPr/>
            <p:nvPr userDrawn="1"/>
          </p:nvSpPr>
          <p:spPr>
            <a:xfrm>
              <a:off x="1120199" y="4772147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9" name="Puolivapaa piirto 69">
              <a:extLst>
                <a:ext uri="{FF2B5EF4-FFF2-40B4-BE49-F238E27FC236}">
                  <a16:creationId xmlns:a16="http://schemas.microsoft.com/office/drawing/2014/main" id="{DD10210A-E203-5C4D-B8BA-60BF3B62A1B4}"/>
                </a:ext>
              </a:extLst>
            </p:cNvPr>
            <p:cNvSpPr/>
            <p:nvPr userDrawn="1"/>
          </p:nvSpPr>
          <p:spPr>
            <a:xfrm>
              <a:off x="1356547" y="4768738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20" name="Ryhmä 70">
            <a:extLst>
              <a:ext uri="{FF2B5EF4-FFF2-40B4-BE49-F238E27FC236}">
                <a16:creationId xmlns:a16="http://schemas.microsoft.com/office/drawing/2014/main" id="{C090C998-F39F-704A-9C7A-0A8280C0948A}"/>
              </a:ext>
            </a:extLst>
          </p:cNvPr>
          <p:cNvGrpSpPr/>
          <p:nvPr userDrawn="1"/>
        </p:nvGrpSpPr>
        <p:grpSpPr>
          <a:xfrm>
            <a:off x="1063435" y="5562293"/>
            <a:ext cx="447675" cy="488950"/>
            <a:chOff x="1063435" y="5562293"/>
            <a:chExt cx="447675" cy="488950"/>
          </a:xfrm>
        </p:grpSpPr>
        <p:sp>
          <p:nvSpPr>
            <p:cNvPr id="221" name="Freeform 176">
              <a:extLst>
                <a:ext uri="{FF2B5EF4-FFF2-40B4-BE49-F238E27FC236}">
                  <a16:creationId xmlns:a16="http://schemas.microsoft.com/office/drawing/2014/main" id="{141CADF7-5B13-E644-8C6E-73848D17D2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3435" y="5562293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Puolivapaa piirto 72">
              <a:extLst>
                <a:ext uri="{FF2B5EF4-FFF2-40B4-BE49-F238E27FC236}">
                  <a16:creationId xmlns:a16="http://schemas.microsoft.com/office/drawing/2014/main" id="{8FC27F3B-D9FE-6044-A4B6-63CA877FA2EE}"/>
                </a:ext>
              </a:extLst>
            </p:cNvPr>
            <p:cNvSpPr/>
            <p:nvPr userDrawn="1"/>
          </p:nvSpPr>
          <p:spPr>
            <a:xfrm>
              <a:off x="1256937" y="5627627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3" name="Puolivapaa piirto 73">
              <a:extLst>
                <a:ext uri="{FF2B5EF4-FFF2-40B4-BE49-F238E27FC236}">
                  <a16:creationId xmlns:a16="http://schemas.microsoft.com/office/drawing/2014/main" id="{167461C2-741A-804E-9B01-4E676E9220B9}"/>
                </a:ext>
              </a:extLst>
            </p:cNvPr>
            <p:cNvSpPr/>
            <p:nvPr userDrawn="1"/>
          </p:nvSpPr>
          <p:spPr>
            <a:xfrm>
              <a:off x="1402074" y="5658487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4" name="Puolivapaa piirto 74">
              <a:extLst>
                <a:ext uri="{FF2B5EF4-FFF2-40B4-BE49-F238E27FC236}">
                  <a16:creationId xmlns:a16="http://schemas.microsoft.com/office/drawing/2014/main" id="{39E73B4E-EFEE-4540-B3FE-FB5989B5C97D}"/>
                </a:ext>
              </a:extLst>
            </p:cNvPr>
            <p:cNvSpPr/>
            <p:nvPr userDrawn="1"/>
          </p:nvSpPr>
          <p:spPr>
            <a:xfrm>
              <a:off x="1107482" y="5668012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225" name="Graphic 224">
            <a:extLst>
              <a:ext uri="{FF2B5EF4-FFF2-40B4-BE49-F238E27FC236}">
                <a16:creationId xmlns:a16="http://schemas.microsoft.com/office/drawing/2014/main" id="{4FF7EC72-4613-7B4C-B78E-9774BBEBE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75" y="573057"/>
            <a:ext cx="428624" cy="718576"/>
          </a:xfrm>
          <a:prstGeom prst="rect">
            <a:avLst/>
          </a:prstGeom>
        </p:spPr>
      </p:pic>
      <p:pic>
        <p:nvPicPr>
          <p:cNvPr id="226" name="Graphic 225">
            <a:extLst>
              <a:ext uri="{FF2B5EF4-FFF2-40B4-BE49-F238E27FC236}">
                <a16:creationId xmlns:a16="http://schemas.microsoft.com/office/drawing/2014/main" id="{A6C5EFC6-E451-E446-81D4-D337EF6030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5209" y="1507343"/>
            <a:ext cx="685800" cy="762000"/>
          </a:xfrm>
          <a:prstGeom prst="rect">
            <a:avLst/>
          </a:prstGeom>
        </p:spPr>
      </p:pic>
      <p:pic>
        <p:nvPicPr>
          <p:cNvPr id="227" name="Graphic 226">
            <a:extLst>
              <a:ext uri="{FF2B5EF4-FFF2-40B4-BE49-F238E27FC236}">
                <a16:creationId xmlns:a16="http://schemas.microsoft.com/office/drawing/2014/main" id="{EA74C70B-B9D3-D448-9E2E-38A68BE849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8358" y="2524160"/>
            <a:ext cx="685800" cy="723900"/>
          </a:xfrm>
          <a:prstGeom prst="rect">
            <a:avLst/>
          </a:prstGeom>
        </p:spPr>
      </p:pic>
      <p:pic>
        <p:nvPicPr>
          <p:cNvPr id="228" name="Graphic 227">
            <a:extLst>
              <a:ext uri="{FF2B5EF4-FFF2-40B4-BE49-F238E27FC236}">
                <a16:creationId xmlns:a16="http://schemas.microsoft.com/office/drawing/2014/main" id="{889D3A87-A6A7-5146-A957-C5454C4063C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8358" y="3617298"/>
            <a:ext cx="685800" cy="520700"/>
          </a:xfrm>
          <a:prstGeom prst="rect">
            <a:avLst/>
          </a:prstGeom>
        </p:spPr>
      </p:pic>
      <p:pic>
        <p:nvPicPr>
          <p:cNvPr id="229" name="Graphic 228">
            <a:extLst>
              <a:ext uri="{FF2B5EF4-FFF2-40B4-BE49-F238E27FC236}">
                <a16:creationId xmlns:a16="http://schemas.microsoft.com/office/drawing/2014/main" id="{4A582A25-CF76-F24C-B1C1-52682F7C11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55209" y="4418510"/>
            <a:ext cx="685800" cy="736600"/>
          </a:xfrm>
          <a:prstGeom prst="rect">
            <a:avLst/>
          </a:prstGeom>
        </p:spPr>
      </p:pic>
      <p:pic>
        <p:nvPicPr>
          <p:cNvPr id="230" name="Graphic 229">
            <a:extLst>
              <a:ext uri="{FF2B5EF4-FFF2-40B4-BE49-F238E27FC236}">
                <a16:creationId xmlns:a16="http://schemas.microsoft.com/office/drawing/2014/main" id="{2E0F226A-7987-4C4A-8E98-770791C380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62240" y="5443631"/>
            <a:ext cx="685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02A3FA2-580E-2946-ADF4-A3884DB4B81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D88FB2-1415-C94A-BCBA-D8E5F9157501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285BCC-98D3-C04F-AF8F-3FAA5B2568D0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4" name="Freeform 10">
            <a:extLst>
              <a:ext uri="{FF2B5EF4-FFF2-40B4-BE49-F238E27FC236}">
                <a16:creationId xmlns:a16="http://schemas.microsoft.com/office/drawing/2014/main" id="{54B01AA8-6F64-564B-8A64-6798458602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FEEA0186-3CCA-144E-A29F-E5259852AE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91F14B49-2CD9-234F-B764-BEBDB8EBAF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0704725E-6EFE-934C-8B14-089093101F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A215D721-3C2E-D24A-963D-19C65CB76E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314DE537-1D11-5545-9243-466D86B63C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Freeform 1">
            <a:extLst>
              <a:ext uri="{FF2B5EF4-FFF2-40B4-BE49-F238E27FC236}">
                <a16:creationId xmlns:a16="http://schemas.microsoft.com/office/drawing/2014/main" id="{8357DFB4-5004-B147-9483-CAAABBFC02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7">
            <a:extLst>
              <a:ext uri="{FF2B5EF4-FFF2-40B4-BE49-F238E27FC236}">
                <a16:creationId xmlns:a16="http://schemas.microsoft.com/office/drawing/2014/main" id="{91455195-B134-FC4D-90DC-C8CB5E9034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7EAC6171-84CF-3B48-AFCB-97EF768863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11">
            <a:extLst>
              <a:ext uri="{FF2B5EF4-FFF2-40B4-BE49-F238E27FC236}">
                <a16:creationId xmlns:a16="http://schemas.microsoft.com/office/drawing/2014/main" id="{BF5CADBA-3A5E-7441-ABB9-4F29E99BAB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12">
            <a:extLst>
              <a:ext uri="{FF2B5EF4-FFF2-40B4-BE49-F238E27FC236}">
                <a16:creationId xmlns:a16="http://schemas.microsoft.com/office/drawing/2014/main" id="{C3BC37B1-A3B9-1D4C-A2AF-9988FEB47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Freeform 1">
            <a:extLst>
              <a:ext uri="{FF2B5EF4-FFF2-40B4-BE49-F238E27FC236}">
                <a16:creationId xmlns:a16="http://schemas.microsoft.com/office/drawing/2014/main" id="{B8F563F4-D5F5-9043-BD16-2B8E4081B4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Freeform 1">
            <a:extLst>
              <a:ext uri="{FF2B5EF4-FFF2-40B4-BE49-F238E27FC236}">
                <a16:creationId xmlns:a16="http://schemas.microsoft.com/office/drawing/2014/main" id="{38017622-5601-224D-94EB-AC054E3891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2">
            <a:extLst>
              <a:ext uri="{FF2B5EF4-FFF2-40B4-BE49-F238E27FC236}">
                <a16:creationId xmlns:a16="http://schemas.microsoft.com/office/drawing/2014/main" id="{985BC361-CA03-0E40-8824-2E2BD2D981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Freeform 3">
            <a:extLst>
              <a:ext uri="{FF2B5EF4-FFF2-40B4-BE49-F238E27FC236}">
                <a16:creationId xmlns:a16="http://schemas.microsoft.com/office/drawing/2014/main" id="{71ECE8B6-9324-BE4D-81C9-3E63C842C8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Freeform 4">
            <a:extLst>
              <a:ext uri="{FF2B5EF4-FFF2-40B4-BE49-F238E27FC236}">
                <a16:creationId xmlns:a16="http://schemas.microsoft.com/office/drawing/2014/main" id="{042B2433-DB98-784B-9A33-1F0BDD9FE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Freeform 5">
            <a:extLst>
              <a:ext uri="{FF2B5EF4-FFF2-40B4-BE49-F238E27FC236}">
                <a16:creationId xmlns:a16="http://schemas.microsoft.com/office/drawing/2014/main" id="{794AC807-6793-C442-91AA-8B2DA2C2C5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3BDABF34-0E8D-7E48-BCB7-5936C8E1A0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Freeform 7">
            <a:extLst>
              <a:ext uri="{FF2B5EF4-FFF2-40B4-BE49-F238E27FC236}">
                <a16:creationId xmlns:a16="http://schemas.microsoft.com/office/drawing/2014/main" id="{4949DDF8-E755-BE48-A58C-330C71557D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Freeform 8">
            <a:extLst>
              <a:ext uri="{FF2B5EF4-FFF2-40B4-BE49-F238E27FC236}">
                <a16:creationId xmlns:a16="http://schemas.microsoft.com/office/drawing/2014/main" id="{E3283144-C162-A641-AF9C-8A6229692D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Freeform 13">
            <a:extLst>
              <a:ext uri="{FF2B5EF4-FFF2-40B4-BE49-F238E27FC236}">
                <a16:creationId xmlns:a16="http://schemas.microsoft.com/office/drawing/2014/main" id="{4D27DD08-1833-024E-A3A6-40A58C14B5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Freeform 14">
            <a:extLst>
              <a:ext uri="{FF2B5EF4-FFF2-40B4-BE49-F238E27FC236}">
                <a16:creationId xmlns:a16="http://schemas.microsoft.com/office/drawing/2014/main" id="{202B1E0A-FCF5-7D4D-A288-D8185D2531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Freeform 15">
            <a:extLst>
              <a:ext uri="{FF2B5EF4-FFF2-40B4-BE49-F238E27FC236}">
                <a16:creationId xmlns:a16="http://schemas.microsoft.com/office/drawing/2014/main" id="{6A94FB60-62E8-8E44-A598-D8148A5F94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Freeform 16">
            <a:extLst>
              <a:ext uri="{FF2B5EF4-FFF2-40B4-BE49-F238E27FC236}">
                <a16:creationId xmlns:a16="http://schemas.microsoft.com/office/drawing/2014/main" id="{C30FB669-B53E-284F-A58C-DD3AC860A9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Freeform 17">
            <a:extLst>
              <a:ext uri="{FF2B5EF4-FFF2-40B4-BE49-F238E27FC236}">
                <a16:creationId xmlns:a16="http://schemas.microsoft.com/office/drawing/2014/main" id="{F8BFE03C-2BEE-0A47-BB93-1B6E1D4659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id="{26FF6448-09DE-164B-ABE6-DA0A009DC1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Freeform 21">
            <a:extLst>
              <a:ext uri="{FF2B5EF4-FFF2-40B4-BE49-F238E27FC236}">
                <a16:creationId xmlns:a16="http://schemas.microsoft.com/office/drawing/2014/main" id="{47BD34E5-DB61-B042-951F-190C99FF16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Freeform 22">
            <a:extLst>
              <a:ext uri="{FF2B5EF4-FFF2-40B4-BE49-F238E27FC236}">
                <a16:creationId xmlns:a16="http://schemas.microsoft.com/office/drawing/2014/main" id="{7D05C021-6B97-0745-BFAF-A5B112ED64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Freeform 25">
            <a:extLst>
              <a:ext uri="{FF2B5EF4-FFF2-40B4-BE49-F238E27FC236}">
                <a16:creationId xmlns:a16="http://schemas.microsoft.com/office/drawing/2014/main" id="{E4FCBA09-880F-8745-9D55-9629FD5CB5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Freeform 26">
            <a:extLst>
              <a:ext uri="{FF2B5EF4-FFF2-40B4-BE49-F238E27FC236}">
                <a16:creationId xmlns:a16="http://schemas.microsoft.com/office/drawing/2014/main" id="{DE6ED4F3-C86E-224D-9E41-9639A87C7B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27">
            <a:extLst>
              <a:ext uri="{FF2B5EF4-FFF2-40B4-BE49-F238E27FC236}">
                <a16:creationId xmlns:a16="http://schemas.microsoft.com/office/drawing/2014/main" id="{C0224CD4-D80F-0549-A376-35B45CAD4A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Freeform 28">
            <a:extLst>
              <a:ext uri="{FF2B5EF4-FFF2-40B4-BE49-F238E27FC236}">
                <a16:creationId xmlns:a16="http://schemas.microsoft.com/office/drawing/2014/main" id="{F1669B12-82F4-DD48-B6A6-F05E7B2383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Freeform 29">
            <a:extLst>
              <a:ext uri="{FF2B5EF4-FFF2-40B4-BE49-F238E27FC236}">
                <a16:creationId xmlns:a16="http://schemas.microsoft.com/office/drawing/2014/main" id="{6628CA1D-CC67-2740-9983-DAE507ABEB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Freeform 30">
            <a:extLst>
              <a:ext uri="{FF2B5EF4-FFF2-40B4-BE49-F238E27FC236}">
                <a16:creationId xmlns:a16="http://schemas.microsoft.com/office/drawing/2014/main" id="{20EC547B-B217-6847-8EAC-0BBAEF0775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Freeform 31">
            <a:extLst>
              <a:ext uri="{FF2B5EF4-FFF2-40B4-BE49-F238E27FC236}">
                <a16:creationId xmlns:a16="http://schemas.microsoft.com/office/drawing/2014/main" id="{743E7C63-8BBA-EF43-908C-CB203D3868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Freeform 33">
            <a:extLst>
              <a:ext uri="{FF2B5EF4-FFF2-40B4-BE49-F238E27FC236}">
                <a16:creationId xmlns:a16="http://schemas.microsoft.com/office/drawing/2014/main" id="{8BD72118-0F8B-3E47-A3A6-07BB808F15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Freeform 34">
            <a:extLst>
              <a:ext uri="{FF2B5EF4-FFF2-40B4-BE49-F238E27FC236}">
                <a16:creationId xmlns:a16="http://schemas.microsoft.com/office/drawing/2014/main" id="{949E7741-BCC6-8C44-A95F-83A0D9EE28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Freeform 35">
            <a:extLst>
              <a:ext uri="{FF2B5EF4-FFF2-40B4-BE49-F238E27FC236}">
                <a16:creationId xmlns:a16="http://schemas.microsoft.com/office/drawing/2014/main" id="{B87F5A95-8242-3348-AED9-C6623714F9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Freeform 1">
            <a:extLst>
              <a:ext uri="{FF2B5EF4-FFF2-40B4-BE49-F238E27FC236}">
                <a16:creationId xmlns:a16="http://schemas.microsoft.com/office/drawing/2014/main" id="{635EA46F-A29F-5545-8EEB-104BEEB1BC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Freeform 2">
            <a:extLst>
              <a:ext uri="{FF2B5EF4-FFF2-40B4-BE49-F238E27FC236}">
                <a16:creationId xmlns:a16="http://schemas.microsoft.com/office/drawing/2014/main" id="{AC529E39-4BD8-A644-BC43-BD45808140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8ECA0786-2000-284E-9523-E4F55AFF6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288" y="1218793"/>
            <a:ext cx="517290" cy="252013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A25F5229-CEAE-E844-8231-1FD8B0441B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288" y="1775478"/>
            <a:ext cx="431800" cy="72390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58D9E408-61E8-C849-81B5-B23607D4D2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8083" y="2985376"/>
            <a:ext cx="393700" cy="393700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19B5EFDB-9EDE-8846-9F4D-90B96014271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1778" y="4003023"/>
            <a:ext cx="431800" cy="35560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ED9FCB32-ECBF-8045-BCD8-C7E09668298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4829" y="4974414"/>
            <a:ext cx="533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60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>
            <a:extLst>
              <a:ext uri="{FF2B5EF4-FFF2-40B4-BE49-F238E27FC236}">
                <a16:creationId xmlns:a16="http://schemas.microsoft.com/office/drawing/2014/main" id="{9C30110B-3996-EF4C-8ACC-F5566DE878A8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83951DD-A08E-8F47-93D9-A6C18C1275F8}"/>
              </a:ext>
            </a:extLst>
          </p:cNvPr>
          <p:cNvSpPr/>
          <p:nvPr userDrawn="1"/>
        </p:nvSpPr>
        <p:spPr>
          <a:xfrm>
            <a:off x="9741894" y="6176365"/>
            <a:ext cx="2450111" cy="681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5A47499-6846-BF41-AFF3-17CBB3667879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95EE600-BEE5-F847-A4F9-5BDAF8439419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8" name="Freeform 1">
              <a:extLst>
                <a:ext uri="{FF2B5EF4-FFF2-40B4-BE49-F238E27FC236}">
                  <a16:creationId xmlns:a16="http://schemas.microsoft.com/office/drawing/2014/main" id="{A8CDDA22-12DE-AA4C-AA84-6E915C92D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68EDF7B-64C2-3541-A189-E28D242FF6A1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9BB5080-20DF-EC46-82C3-2D9694E040C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1" name="Freeform 2">
              <a:extLst>
                <a:ext uri="{FF2B5EF4-FFF2-40B4-BE49-F238E27FC236}">
                  <a16:creationId xmlns:a16="http://schemas.microsoft.com/office/drawing/2014/main" id="{70CAF214-024D-4440-A6B5-1555613AD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A977A19-E21A-2049-9D09-240749932778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B93EECE-2054-7649-A220-AA33368BEFAD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4" name="Freeform 3">
              <a:extLst>
                <a:ext uri="{FF2B5EF4-FFF2-40B4-BE49-F238E27FC236}">
                  <a16:creationId xmlns:a16="http://schemas.microsoft.com/office/drawing/2014/main" id="{61DB83F9-1BA5-064F-87A0-D426F5C23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D300584-5498-F94C-9FA2-EBCBE5D2FDF6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33DDB41-4AA2-3142-AC6D-02DBB1E7414A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9" name="Freeform 4">
              <a:extLst>
                <a:ext uri="{FF2B5EF4-FFF2-40B4-BE49-F238E27FC236}">
                  <a16:creationId xmlns:a16="http://schemas.microsoft.com/office/drawing/2014/main" id="{292922BC-4707-0F45-A4DF-C469C1F4F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F80D2B1F-9885-4047-9C9C-A3BC09424062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F2D6D1C4-FED0-AC46-B098-D0FFB56F6CE4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2" name="Freeform 5">
              <a:extLst>
                <a:ext uri="{FF2B5EF4-FFF2-40B4-BE49-F238E27FC236}">
                  <a16:creationId xmlns:a16="http://schemas.microsoft.com/office/drawing/2014/main" id="{B7ECF632-81F9-F745-8764-EC2FC93B2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D6DC6DF-8061-404F-8BDF-8A8E9216D200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186D7ED-242B-3C49-BAE1-7EF042FF1972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5" name="Freeform 6">
              <a:extLst>
                <a:ext uri="{FF2B5EF4-FFF2-40B4-BE49-F238E27FC236}">
                  <a16:creationId xmlns:a16="http://schemas.microsoft.com/office/drawing/2014/main" id="{C529C600-1DF4-304E-A3D3-A875D9284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E2A86A0-11E4-BD4C-909E-41F82787006E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63EA13DC-B1C2-1748-8C75-FCF80F23767E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8" name="Freeform 7">
              <a:extLst>
                <a:ext uri="{FF2B5EF4-FFF2-40B4-BE49-F238E27FC236}">
                  <a16:creationId xmlns:a16="http://schemas.microsoft.com/office/drawing/2014/main" id="{62D79CE3-6E62-304D-AAC4-A31FC06C5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7CD061B4-65E8-7C42-8056-62CF6AF5969E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4E9F535-6191-6640-808F-8698D06430AA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1" name="Freeform 8">
              <a:extLst>
                <a:ext uri="{FF2B5EF4-FFF2-40B4-BE49-F238E27FC236}">
                  <a16:creationId xmlns:a16="http://schemas.microsoft.com/office/drawing/2014/main" id="{C97AF253-41D2-2949-8DE6-96553D7B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B1DE535-E6E0-5F44-87C5-03A93812503A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F37A30EA-C66E-A74D-BDBF-EFAF5C13B8C6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FFA151BC-51F7-044D-9F68-1F98D52A7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DED9873-BFB9-3D49-B4CF-EC59A252ACD0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5E4110E5-D888-8642-B6F1-6FBA41A7F29B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7" name="Freeform 11">
              <a:extLst>
                <a:ext uri="{FF2B5EF4-FFF2-40B4-BE49-F238E27FC236}">
                  <a16:creationId xmlns:a16="http://schemas.microsoft.com/office/drawing/2014/main" id="{6AB74233-BD70-BA49-8A15-4EB7A9196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48D9767-8573-8946-B80F-1EC4616A1768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2F6C680A-1010-7945-8F97-EC68B8E0CD84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20" name="Freeform 12">
              <a:extLst>
                <a:ext uri="{FF2B5EF4-FFF2-40B4-BE49-F238E27FC236}">
                  <a16:creationId xmlns:a16="http://schemas.microsoft.com/office/drawing/2014/main" id="{75847FCF-7137-C542-8A4B-0452A22D3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0E481BEA-058A-EA48-8AF6-48167E6CFDEF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CB0F938-5914-724C-B56D-FC04DE98F0C6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23" name="Freeform 13">
              <a:extLst>
                <a:ext uri="{FF2B5EF4-FFF2-40B4-BE49-F238E27FC236}">
                  <a16:creationId xmlns:a16="http://schemas.microsoft.com/office/drawing/2014/main" id="{2BAB667E-E78E-434E-9587-E180CA1AA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1CA0B0D-3EB9-734A-AC27-97CFE501DC59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FDF3A40A-A425-334A-8C95-769921EF74B9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26" name="Freeform 14">
              <a:extLst>
                <a:ext uri="{FF2B5EF4-FFF2-40B4-BE49-F238E27FC236}">
                  <a16:creationId xmlns:a16="http://schemas.microsoft.com/office/drawing/2014/main" id="{B714C727-81AB-7E4A-B40B-20146EF43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5F7E350-F4F9-D04A-B3D1-E75BBF886869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C24F9B3B-59E7-D641-8613-9D2384437975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29" name="Freeform 15">
              <a:extLst>
                <a:ext uri="{FF2B5EF4-FFF2-40B4-BE49-F238E27FC236}">
                  <a16:creationId xmlns:a16="http://schemas.microsoft.com/office/drawing/2014/main" id="{3D4D660E-914E-7947-BBDE-0385151D5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8A77369-F1DB-F842-90E3-F1BF4DEAF462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F556CE98-388A-2C44-A7AB-33582C12F5EA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32" name="Freeform 16">
              <a:extLst>
                <a:ext uri="{FF2B5EF4-FFF2-40B4-BE49-F238E27FC236}">
                  <a16:creationId xmlns:a16="http://schemas.microsoft.com/office/drawing/2014/main" id="{C24726BD-E1EB-4E4A-874B-7C0CD2C7A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5EED27A-86B1-8E40-A300-16201959163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22155659-A7C0-2E4C-A858-57271334E04E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35" name="Freeform 17">
              <a:extLst>
                <a:ext uri="{FF2B5EF4-FFF2-40B4-BE49-F238E27FC236}">
                  <a16:creationId xmlns:a16="http://schemas.microsoft.com/office/drawing/2014/main" id="{C430385F-C4BA-274B-B150-7A136A18E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2A7543C8-4E28-BA4A-B8B1-1AF0D1329FFF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C312C9D1-BC86-F446-A190-C362BCDB654B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38" name="Freeform 18">
              <a:extLst>
                <a:ext uri="{FF2B5EF4-FFF2-40B4-BE49-F238E27FC236}">
                  <a16:creationId xmlns:a16="http://schemas.microsoft.com/office/drawing/2014/main" id="{82B81CD5-D5AA-F14C-BC96-1F528948A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01B60E9-02C7-C643-8D1F-303381C3DA72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53CD8D06-A360-6E44-9F88-F47B042BA78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41" name="Freeform 19">
              <a:extLst>
                <a:ext uri="{FF2B5EF4-FFF2-40B4-BE49-F238E27FC236}">
                  <a16:creationId xmlns:a16="http://schemas.microsoft.com/office/drawing/2014/main" id="{A703420F-3A99-CA4F-B727-C273C4B3A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400C11D-8867-F44C-AF11-E08358D9419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ED561778-C48B-3347-BDB2-6451C747069F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44" name="Freeform 20">
              <a:extLst>
                <a:ext uri="{FF2B5EF4-FFF2-40B4-BE49-F238E27FC236}">
                  <a16:creationId xmlns:a16="http://schemas.microsoft.com/office/drawing/2014/main" id="{2BCA7E79-5122-2C43-BB92-DF572C208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4137C03-D579-6C43-84B4-36D4C7A61904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668FA813-FA88-0E45-826D-43E8583F193D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47" name="Freeform 21">
              <a:extLst>
                <a:ext uri="{FF2B5EF4-FFF2-40B4-BE49-F238E27FC236}">
                  <a16:creationId xmlns:a16="http://schemas.microsoft.com/office/drawing/2014/main" id="{E0C31AEE-AE11-4B48-8990-10A454D0D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621BFD4-CE4B-6444-937C-A0BA5EB40744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E4EB5C6-8EE3-FA45-8B0E-8C510FB52B57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50" name="Freeform 23">
              <a:extLst>
                <a:ext uri="{FF2B5EF4-FFF2-40B4-BE49-F238E27FC236}">
                  <a16:creationId xmlns:a16="http://schemas.microsoft.com/office/drawing/2014/main" id="{CB701E26-DD44-154D-92F1-ADE0F6943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2574CA3-5C27-7246-9E0D-B93BE814363C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5216BF0-6A71-2743-848E-F86E507775DB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53" name="Freeform 24">
              <a:extLst>
                <a:ext uri="{FF2B5EF4-FFF2-40B4-BE49-F238E27FC236}">
                  <a16:creationId xmlns:a16="http://schemas.microsoft.com/office/drawing/2014/main" id="{9F8353FC-552C-6943-B06B-5ACB00EFC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EA8FF96-FACA-9B43-AEEF-BB2C2F1E4AC3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4A27F3CD-BAD4-9949-8863-06F17A448FB8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56" name="Freeform 25">
              <a:extLst>
                <a:ext uri="{FF2B5EF4-FFF2-40B4-BE49-F238E27FC236}">
                  <a16:creationId xmlns:a16="http://schemas.microsoft.com/office/drawing/2014/main" id="{D917C01D-5C2E-4842-AA19-1C8AC0B0D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6FC1773-22A5-444F-A01B-330D6BFFF3E6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1617FCD-7BE9-AD4D-9CB4-BACC82022960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59" name="Freeform 26">
              <a:extLst>
                <a:ext uri="{FF2B5EF4-FFF2-40B4-BE49-F238E27FC236}">
                  <a16:creationId xmlns:a16="http://schemas.microsoft.com/office/drawing/2014/main" id="{F808DEAB-B7C0-9A4F-A074-4CE7601C0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6C0A60B-6E13-7340-B53A-8A30E5884206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5E770EC0-9544-3B4B-944B-357AA7324395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2" name="Freeform 27">
              <a:extLst>
                <a:ext uri="{FF2B5EF4-FFF2-40B4-BE49-F238E27FC236}">
                  <a16:creationId xmlns:a16="http://schemas.microsoft.com/office/drawing/2014/main" id="{4FF96301-9077-7148-9194-58B374E22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A5AE2886-31DB-3541-A846-D37B6F928BCF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9284B8AA-28ED-2A42-A9F3-0F1324C2E2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9E1C50D7-931A-CB41-90EF-465FDBB6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1A5059C-9E8B-D147-B87B-67A6CBABC824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69D98A27-9002-CC42-8139-86E346D4BE04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D59AD9C1-19D6-B244-A974-53E08A43E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8E0C01E2-B3C1-4C45-A0D5-A5393148FF29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244AB567-7B1F-7D4F-9540-ACFAEC61E4EE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B006D241-48CD-8C4C-A056-932938F01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6BC815E-966A-814D-9EAF-4B5AE66C2DA2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D8D20F79-AD45-DF43-A926-83A7E1DB2789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2D2B675B-0D47-A84B-8E04-BA6CB55C0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8BE00E2-4DD4-264B-B3AF-0B5A68D320B7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66388080-BE10-474D-81E8-9974836770DF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77" name="Freeform 2">
              <a:extLst>
                <a:ext uri="{FF2B5EF4-FFF2-40B4-BE49-F238E27FC236}">
                  <a16:creationId xmlns:a16="http://schemas.microsoft.com/office/drawing/2014/main" id="{7F9F0537-2629-1E42-B1F5-BF4DCDBA0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B7A5AEC-B96B-9349-9618-CFAB731D2F11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29D32078-0BA8-C14C-BCE1-FB8063DD6CC3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0" name="Freeform 3">
              <a:extLst>
                <a:ext uri="{FF2B5EF4-FFF2-40B4-BE49-F238E27FC236}">
                  <a16:creationId xmlns:a16="http://schemas.microsoft.com/office/drawing/2014/main" id="{D0112F60-DC2A-4345-AC2A-86FD95A2E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BE56D9A6-4572-E243-984D-85C580E97E26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C6C6BCF3-D713-E84D-A8CB-C3862F0F9808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3" name="Freeform 4">
              <a:extLst>
                <a:ext uri="{FF2B5EF4-FFF2-40B4-BE49-F238E27FC236}">
                  <a16:creationId xmlns:a16="http://schemas.microsoft.com/office/drawing/2014/main" id="{DF578021-8B22-6044-8338-E83766E51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E8424A06-1E13-534A-9A41-B573D7A8CED0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9558004" y="547973"/>
            <a:chExt cx="710291" cy="710292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D12368D4-AE1B-BE43-BF6A-685AFBCD4ACB}"/>
                </a:ext>
              </a:extLst>
            </p:cNvPr>
            <p:cNvSpPr/>
            <p:nvPr/>
          </p:nvSpPr>
          <p:spPr>
            <a:xfrm>
              <a:off x="955800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6" name="Freeform 6">
              <a:extLst>
                <a:ext uri="{FF2B5EF4-FFF2-40B4-BE49-F238E27FC236}">
                  <a16:creationId xmlns:a16="http://schemas.microsoft.com/office/drawing/2014/main" id="{E60DB435-FB1C-5744-9FF6-5C1437296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8518" y="658644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B2702A1-37CE-394F-A323-2B864A839C87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61F006E6-A21D-5A48-98E4-691C5781832C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ED5415A2-ACB5-0449-AC55-94A0A2CCE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336E373E-2C33-7545-B025-83B7C83E2F3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D6BCB76D-3B8C-CF4D-9520-1C915B0DDC1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2" name="Freeform 10">
              <a:extLst>
                <a:ext uri="{FF2B5EF4-FFF2-40B4-BE49-F238E27FC236}">
                  <a16:creationId xmlns:a16="http://schemas.microsoft.com/office/drawing/2014/main" id="{691C3B0D-72BA-6E4A-85A9-3309EEA38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C737CA9C-E117-DE44-A2C0-79F52A47B2F2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13F93DF0-E462-1F44-9C7F-B267D0B650FA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5" name="Freeform 13">
              <a:extLst>
                <a:ext uri="{FF2B5EF4-FFF2-40B4-BE49-F238E27FC236}">
                  <a16:creationId xmlns:a16="http://schemas.microsoft.com/office/drawing/2014/main" id="{774D68F6-1F02-CD4D-8060-6E596DAFE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09AF8FC7-1FE4-E646-B0D4-F2A33DB03428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799A9E79-A4BF-C54A-B0B9-DE4A951D25DD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8" name="Freeform 22">
              <a:extLst>
                <a:ext uri="{FF2B5EF4-FFF2-40B4-BE49-F238E27FC236}">
                  <a16:creationId xmlns:a16="http://schemas.microsoft.com/office/drawing/2014/main" id="{B8DDCAFE-B26F-9940-83AA-7008DF3CE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A79C819E-E8A9-974D-8F46-8A667E036C9C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CA72A8D7-60E2-9543-9929-871F8CC30EC6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1" name="Freeform 19">
              <a:extLst>
                <a:ext uri="{FF2B5EF4-FFF2-40B4-BE49-F238E27FC236}">
                  <a16:creationId xmlns:a16="http://schemas.microsoft.com/office/drawing/2014/main" id="{904BF799-A0AD-B64F-960D-1031327D3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6351E1D7-C2E2-904B-BE8C-822DA8C7D4B2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A28C44C8-18A9-A740-AD74-AFC83CC9A113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4" name="Freeform 20">
              <a:extLst>
                <a:ext uri="{FF2B5EF4-FFF2-40B4-BE49-F238E27FC236}">
                  <a16:creationId xmlns:a16="http://schemas.microsoft.com/office/drawing/2014/main" id="{B1D9D004-CD5D-9042-B6D5-4314B4CD4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10D4F219-7905-BF47-BD46-BE6D80D91E99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2E3905D-1854-EE45-9857-D12E9B96050E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7" name="Freeform 23">
              <a:extLst>
                <a:ext uri="{FF2B5EF4-FFF2-40B4-BE49-F238E27FC236}">
                  <a16:creationId xmlns:a16="http://schemas.microsoft.com/office/drawing/2014/main" id="{A96B2B43-6208-1541-BE3F-8410F7DB9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21BEE44-BC6A-AD4E-9107-0F4D0639F6F2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C9CC7E0E-F745-CE4F-BE09-070949696AE4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0" name="Freeform 24">
              <a:extLst>
                <a:ext uri="{FF2B5EF4-FFF2-40B4-BE49-F238E27FC236}">
                  <a16:creationId xmlns:a16="http://schemas.microsoft.com/office/drawing/2014/main" id="{ABB1224B-DBE2-3B4A-8F0E-4EA1C5163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E25AEF87-9235-3B4E-9811-3FB4125E20F0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3F63510F-D170-D94E-AF48-9CB79E9618C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3" name="Freeform 9">
              <a:extLst>
                <a:ext uri="{FF2B5EF4-FFF2-40B4-BE49-F238E27FC236}">
                  <a16:creationId xmlns:a16="http://schemas.microsoft.com/office/drawing/2014/main" id="{53FB5715-2956-2A40-993D-7F8014A2C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B617B7A-8BCF-3546-8AA0-F0BCDAA3023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D58DAB37-6945-1C4A-B472-74C58A45CF12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6" name="Freeform 10">
              <a:extLst>
                <a:ext uri="{FF2B5EF4-FFF2-40B4-BE49-F238E27FC236}">
                  <a16:creationId xmlns:a16="http://schemas.microsoft.com/office/drawing/2014/main" id="{44C48580-FF27-C94F-A53A-BD925FF64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D09A54B3-263E-1A42-8232-154F698186CD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902560CE-D6B4-114C-A268-F970C1DB578A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9" name="Freeform 11">
              <a:extLst>
                <a:ext uri="{FF2B5EF4-FFF2-40B4-BE49-F238E27FC236}">
                  <a16:creationId xmlns:a16="http://schemas.microsoft.com/office/drawing/2014/main" id="{C69D42BA-2C39-B241-89BF-CB19D8CD7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078C8990-0E06-DB45-BBDC-8767293F10BE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F5F30DBB-E373-1D4A-A467-70764201E5CD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2" name="Freeform 32">
              <a:extLst>
                <a:ext uri="{FF2B5EF4-FFF2-40B4-BE49-F238E27FC236}">
                  <a16:creationId xmlns:a16="http://schemas.microsoft.com/office/drawing/2014/main" id="{440839A1-9778-ED45-AA54-A702D7D2E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78A26B6-FC02-FA47-A8EF-B897A1E50CB9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F67932FA-9284-514A-A18A-445D03488662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5" name="Freeform 1">
              <a:extLst>
                <a:ext uri="{FF2B5EF4-FFF2-40B4-BE49-F238E27FC236}">
                  <a16:creationId xmlns:a16="http://schemas.microsoft.com/office/drawing/2014/main" id="{0A1A3A9A-4F46-0F43-8345-A082EBCD3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B984C90-04DD-8643-8030-7B59BB64C840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17C17A52-EBC7-1F41-A1B4-113C1C548525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8" name="Freeform 28">
              <a:extLst>
                <a:ext uri="{FF2B5EF4-FFF2-40B4-BE49-F238E27FC236}">
                  <a16:creationId xmlns:a16="http://schemas.microsoft.com/office/drawing/2014/main" id="{5A034B77-B684-C641-A6D6-5C974F97C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3DD4F180-1CB2-7C4D-A09C-72BDF78096E9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8EC62D66-CDA6-DB43-A0CF-AF518A94DBCF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1" name="Freeform 5">
              <a:extLst>
                <a:ext uri="{FF2B5EF4-FFF2-40B4-BE49-F238E27FC236}">
                  <a16:creationId xmlns:a16="http://schemas.microsoft.com/office/drawing/2014/main" id="{AFD2D065-76E8-F344-B01E-E6CAC30E5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2" name="Ryhmä 149">
            <a:extLst>
              <a:ext uri="{FF2B5EF4-FFF2-40B4-BE49-F238E27FC236}">
                <a16:creationId xmlns:a16="http://schemas.microsoft.com/office/drawing/2014/main" id="{1FD55FE1-4D39-DE43-9D47-A4CDFDEF0BB8}"/>
              </a:ext>
            </a:extLst>
          </p:cNvPr>
          <p:cNvGrpSpPr/>
          <p:nvPr userDrawn="1"/>
        </p:nvGrpSpPr>
        <p:grpSpPr>
          <a:xfrm>
            <a:off x="772211" y="2429929"/>
            <a:ext cx="710291" cy="710292"/>
            <a:chOff x="772211" y="2429929"/>
            <a:chExt cx="710291" cy="710292"/>
          </a:xfrm>
        </p:grpSpPr>
        <p:grpSp>
          <p:nvGrpSpPr>
            <p:cNvPr id="333" name="Group 360">
              <a:extLst>
                <a:ext uri="{FF2B5EF4-FFF2-40B4-BE49-F238E27FC236}">
                  <a16:creationId xmlns:a16="http://schemas.microsoft.com/office/drawing/2014/main" id="{AC44DB96-ECB4-7447-B5DE-057EDC46D4BA}"/>
                </a:ext>
              </a:extLst>
            </p:cNvPr>
            <p:cNvGrpSpPr/>
            <p:nvPr userDrawn="1"/>
          </p:nvGrpSpPr>
          <p:grpSpPr>
            <a:xfrm>
              <a:off x="772211" y="2429929"/>
              <a:ext cx="710291" cy="710292"/>
              <a:chOff x="377339" y="3530203"/>
              <a:chExt cx="710291" cy="710292"/>
            </a:xfrm>
          </p:grpSpPr>
          <p:sp>
            <p:nvSpPr>
              <p:cNvPr id="335" name="Rectangle 361">
                <a:extLst>
                  <a:ext uri="{FF2B5EF4-FFF2-40B4-BE49-F238E27FC236}">
                    <a16:creationId xmlns:a16="http://schemas.microsoft.com/office/drawing/2014/main" id="{FD6B4F2A-A8B2-1F4E-9CC7-35E1D2187E12}"/>
                  </a:ext>
                </a:extLst>
              </p:cNvPr>
              <p:cNvSpPr/>
              <p:nvPr/>
            </p:nvSpPr>
            <p:spPr>
              <a:xfrm>
                <a:off x="377339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" name="Freeform 7">
                <a:extLst>
                  <a:ext uri="{FF2B5EF4-FFF2-40B4-BE49-F238E27FC236}">
                    <a16:creationId xmlns:a16="http://schemas.microsoft.com/office/drawing/2014/main" id="{8A416722-F3E3-7E4E-9E90-0C3587E53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72" y="3640874"/>
                <a:ext cx="428625" cy="488950"/>
              </a:xfrm>
              <a:custGeom>
                <a:avLst/>
                <a:gdLst>
                  <a:gd name="T0" fmla="*/ 959 w 1192"/>
                  <a:gd name="T1" fmla="*/ 1075 h 1358"/>
                  <a:gd name="T2" fmla="*/ 1021 w 1192"/>
                  <a:gd name="T3" fmla="*/ 1075 h 1358"/>
                  <a:gd name="T4" fmla="*/ 1021 w 1192"/>
                  <a:gd name="T5" fmla="*/ 426 h 1358"/>
                  <a:gd name="T6" fmla="*/ 595 w 1192"/>
                  <a:gd name="T7" fmla="*/ 0 h 1358"/>
                  <a:gd name="T8" fmla="*/ 169 w 1192"/>
                  <a:gd name="T9" fmla="*/ 426 h 1358"/>
                  <a:gd name="T10" fmla="*/ 169 w 1192"/>
                  <a:gd name="T11" fmla="*/ 1075 h 1358"/>
                  <a:gd name="T12" fmla="*/ 231 w 1192"/>
                  <a:gd name="T13" fmla="*/ 1075 h 1358"/>
                  <a:gd name="T14" fmla="*/ 231 w 1192"/>
                  <a:gd name="T15" fmla="*/ 426 h 1358"/>
                  <a:gd name="T16" fmla="*/ 595 w 1192"/>
                  <a:gd name="T17" fmla="*/ 62 h 1358"/>
                  <a:gd name="T18" fmla="*/ 959 w 1192"/>
                  <a:gd name="T19" fmla="*/ 426 h 1358"/>
                  <a:gd name="T20" fmla="*/ 959 w 1192"/>
                  <a:gd name="T21" fmla="*/ 1075 h 1358"/>
                  <a:gd name="T22" fmla="*/ 694 w 1192"/>
                  <a:gd name="T23" fmla="*/ 878 h 1358"/>
                  <a:gd name="T24" fmla="*/ 595 w 1192"/>
                  <a:gd name="T25" fmla="*/ 903 h 1358"/>
                  <a:gd name="T26" fmla="*/ 496 w 1192"/>
                  <a:gd name="T27" fmla="*/ 878 h 1358"/>
                  <a:gd name="T28" fmla="*/ 482 w 1192"/>
                  <a:gd name="T29" fmla="*/ 872 h 1358"/>
                  <a:gd name="T30" fmla="*/ 344 w 1192"/>
                  <a:gd name="T31" fmla="*/ 736 h 1358"/>
                  <a:gd name="T32" fmla="*/ 344 w 1192"/>
                  <a:gd name="T33" fmla="*/ 539 h 1358"/>
                  <a:gd name="T34" fmla="*/ 451 w 1192"/>
                  <a:gd name="T35" fmla="*/ 359 h 1358"/>
                  <a:gd name="T36" fmla="*/ 652 w 1192"/>
                  <a:gd name="T37" fmla="*/ 429 h 1358"/>
                  <a:gd name="T38" fmla="*/ 847 w 1192"/>
                  <a:gd name="T39" fmla="*/ 522 h 1358"/>
                  <a:gd name="T40" fmla="*/ 847 w 1192"/>
                  <a:gd name="T41" fmla="*/ 736 h 1358"/>
                  <a:gd name="T42" fmla="*/ 709 w 1192"/>
                  <a:gd name="T43" fmla="*/ 872 h 1358"/>
                  <a:gd name="T44" fmla="*/ 694 w 1192"/>
                  <a:gd name="T45" fmla="*/ 878 h 1358"/>
                  <a:gd name="T46" fmla="*/ 1191 w 1192"/>
                  <a:gd name="T47" fmla="*/ 1357 h 1358"/>
                  <a:gd name="T48" fmla="*/ 1191 w 1192"/>
                  <a:gd name="T49" fmla="*/ 1272 h 1358"/>
                  <a:gd name="T50" fmla="*/ 1027 w 1192"/>
                  <a:gd name="T51" fmla="*/ 1112 h 1358"/>
                  <a:gd name="T52" fmla="*/ 858 w 1192"/>
                  <a:gd name="T53" fmla="*/ 1067 h 1358"/>
                  <a:gd name="T54" fmla="*/ 796 w 1192"/>
                  <a:gd name="T55" fmla="*/ 1019 h 1358"/>
                  <a:gd name="T56" fmla="*/ 796 w 1192"/>
                  <a:gd name="T57" fmla="*/ 898 h 1358"/>
                  <a:gd name="T58" fmla="*/ 909 w 1192"/>
                  <a:gd name="T59" fmla="*/ 736 h 1358"/>
                  <a:gd name="T60" fmla="*/ 909 w 1192"/>
                  <a:gd name="T61" fmla="*/ 501 h 1358"/>
                  <a:gd name="T62" fmla="*/ 903 w 1192"/>
                  <a:gd name="T63" fmla="*/ 492 h 1358"/>
                  <a:gd name="T64" fmla="*/ 652 w 1192"/>
                  <a:gd name="T65" fmla="*/ 367 h 1358"/>
                  <a:gd name="T66" fmla="*/ 457 w 1192"/>
                  <a:gd name="T67" fmla="*/ 228 h 1358"/>
                  <a:gd name="T68" fmla="*/ 395 w 1192"/>
                  <a:gd name="T69" fmla="*/ 228 h 1358"/>
                  <a:gd name="T70" fmla="*/ 414 w 1192"/>
                  <a:gd name="T71" fmla="*/ 308 h 1358"/>
                  <a:gd name="T72" fmla="*/ 282 w 1192"/>
                  <a:gd name="T73" fmla="*/ 539 h 1358"/>
                  <a:gd name="T74" fmla="*/ 282 w 1192"/>
                  <a:gd name="T75" fmla="*/ 736 h 1358"/>
                  <a:gd name="T76" fmla="*/ 395 w 1192"/>
                  <a:gd name="T77" fmla="*/ 898 h 1358"/>
                  <a:gd name="T78" fmla="*/ 395 w 1192"/>
                  <a:gd name="T79" fmla="*/ 1019 h 1358"/>
                  <a:gd name="T80" fmla="*/ 333 w 1192"/>
                  <a:gd name="T81" fmla="*/ 1067 h 1358"/>
                  <a:gd name="T82" fmla="*/ 164 w 1192"/>
                  <a:gd name="T83" fmla="*/ 1112 h 1358"/>
                  <a:gd name="T84" fmla="*/ 0 w 1192"/>
                  <a:gd name="T85" fmla="*/ 1273 h 1358"/>
                  <a:gd name="T86" fmla="*/ 0 w 1192"/>
                  <a:gd name="T87" fmla="*/ 1357 h 1358"/>
                  <a:gd name="T88" fmla="*/ 62 w 1192"/>
                  <a:gd name="T89" fmla="*/ 1357 h 1358"/>
                  <a:gd name="T90" fmla="*/ 62 w 1192"/>
                  <a:gd name="T91" fmla="*/ 1273 h 1358"/>
                  <a:gd name="T92" fmla="*/ 180 w 1192"/>
                  <a:gd name="T93" fmla="*/ 1172 h 1358"/>
                  <a:gd name="T94" fmla="*/ 349 w 1192"/>
                  <a:gd name="T95" fmla="*/ 1127 h 1358"/>
                  <a:gd name="T96" fmla="*/ 457 w 1192"/>
                  <a:gd name="T97" fmla="*/ 1019 h 1358"/>
                  <a:gd name="T98" fmla="*/ 457 w 1192"/>
                  <a:gd name="T99" fmla="*/ 928 h 1358"/>
                  <a:gd name="T100" fmla="*/ 458 w 1192"/>
                  <a:gd name="T101" fmla="*/ 929 h 1358"/>
                  <a:gd name="T102" fmla="*/ 469 w 1192"/>
                  <a:gd name="T103" fmla="*/ 933 h 1358"/>
                  <a:gd name="T104" fmla="*/ 595 w 1192"/>
                  <a:gd name="T105" fmla="*/ 965 h 1358"/>
                  <a:gd name="T106" fmla="*/ 722 w 1192"/>
                  <a:gd name="T107" fmla="*/ 933 h 1358"/>
                  <a:gd name="T108" fmla="*/ 733 w 1192"/>
                  <a:gd name="T109" fmla="*/ 929 h 1358"/>
                  <a:gd name="T110" fmla="*/ 734 w 1192"/>
                  <a:gd name="T111" fmla="*/ 928 h 1358"/>
                  <a:gd name="T112" fmla="*/ 734 w 1192"/>
                  <a:gd name="T113" fmla="*/ 1019 h 1358"/>
                  <a:gd name="T114" fmla="*/ 842 w 1192"/>
                  <a:gd name="T115" fmla="*/ 1127 h 1358"/>
                  <a:gd name="T116" fmla="*/ 1011 w 1192"/>
                  <a:gd name="T117" fmla="*/ 1172 h 1358"/>
                  <a:gd name="T118" fmla="*/ 1129 w 1192"/>
                  <a:gd name="T119" fmla="*/ 1273 h 1358"/>
                  <a:gd name="T120" fmla="*/ 1129 w 1192"/>
                  <a:gd name="T121" fmla="*/ 1357 h 1358"/>
                  <a:gd name="T122" fmla="*/ 1191 w 1192"/>
                  <a:gd name="T12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2" h="1358">
                    <a:moveTo>
                      <a:pt x="959" y="1075"/>
                    </a:moveTo>
                    <a:lnTo>
                      <a:pt x="1021" y="1075"/>
                    </a:lnTo>
                    <a:lnTo>
                      <a:pt x="1021" y="426"/>
                    </a:lnTo>
                    <a:cubicBezTo>
                      <a:pt x="1021" y="191"/>
                      <a:pt x="830" y="0"/>
                      <a:pt x="595" y="0"/>
                    </a:cubicBezTo>
                    <a:cubicBezTo>
                      <a:pt x="360" y="0"/>
                      <a:pt x="169" y="191"/>
                      <a:pt x="169" y="426"/>
                    </a:cubicBezTo>
                    <a:lnTo>
                      <a:pt x="169" y="1075"/>
                    </a:lnTo>
                    <a:lnTo>
                      <a:pt x="231" y="1075"/>
                    </a:lnTo>
                    <a:lnTo>
                      <a:pt x="231" y="426"/>
                    </a:lnTo>
                    <a:cubicBezTo>
                      <a:pt x="231" y="225"/>
                      <a:pt x="395" y="62"/>
                      <a:pt x="595" y="62"/>
                    </a:cubicBezTo>
                    <a:cubicBezTo>
                      <a:pt x="796" y="62"/>
                      <a:pt x="959" y="225"/>
                      <a:pt x="959" y="426"/>
                    </a:cubicBezTo>
                    <a:lnTo>
                      <a:pt x="959" y="1075"/>
                    </a:lnTo>
                    <a:close/>
                    <a:moveTo>
                      <a:pt x="694" y="878"/>
                    </a:moveTo>
                    <a:cubicBezTo>
                      <a:pt x="679" y="885"/>
                      <a:pt x="640" y="903"/>
                      <a:pt x="595" y="903"/>
                    </a:cubicBezTo>
                    <a:cubicBezTo>
                      <a:pt x="551" y="903"/>
                      <a:pt x="511" y="885"/>
                      <a:pt x="496" y="878"/>
                    </a:cubicBezTo>
                    <a:cubicBezTo>
                      <a:pt x="493" y="876"/>
                      <a:pt x="488" y="874"/>
                      <a:pt x="482" y="872"/>
                    </a:cubicBezTo>
                    <a:cubicBezTo>
                      <a:pt x="444" y="855"/>
                      <a:pt x="344" y="813"/>
                      <a:pt x="344" y="736"/>
                    </a:cubicBezTo>
                    <a:lnTo>
                      <a:pt x="344" y="539"/>
                    </a:lnTo>
                    <a:cubicBezTo>
                      <a:pt x="344" y="472"/>
                      <a:pt x="409" y="399"/>
                      <a:pt x="451" y="359"/>
                    </a:cubicBezTo>
                    <a:cubicBezTo>
                      <a:pt x="493" y="400"/>
                      <a:pt x="559" y="429"/>
                      <a:pt x="652" y="429"/>
                    </a:cubicBezTo>
                    <a:cubicBezTo>
                      <a:pt x="758" y="429"/>
                      <a:pt x="827" y="499"/>
                      <a:pt x="847" y="522"/>
                    </a:cubicBezTo>
                    <a:lnTo>
                      <a:pt x="847" y="736"/>
                    </a:lnTo>
                    <a:cubicBezTo>
                      <a:pt x="847" y="813"/>
                      <a:pt x="747" y="855"/>
                      <a:pt x="709" y="872"/>
                    </a:cubicBezTo>
                    <a:cubicBezTo>
                      <a:pt x="703" y="874"/>
                      <a:pt x="698" y="876"/>
                      <a:pt x="694" y="878"/>
                    </a:cubicBezTo>
                    <a:close/>
                    <a:moveTo>
                      <a:pt x="1191" y="1357"/>
                    </a:moveTo>
                    <a:lnTo>
                      <a:pt x="1191" y="1272"/>
                    </a:lnTo>
                    <a:cubicBezTo>
                      <a:pt x="1189" y="1203"/>
                      <a:pt x="1120" y="1136"/>
                      <a:pt x="1027" y="1112"/>
                    </a:cubicBezTo>
                    <a:lnTo>
                      <a:pt x="858" y="1067"/>
                    </a:lnTo>
                    <a:cubicBezTo>
                      <a:pt x="796" y="1051"/>
                      <a:pt x="796" y="1029"/>
                      <a:pt x="796" y="1019"/>
                    </a:cubicBezTo>
                    <a:lnTo>
                      <a:pt x="796" y="898"/>
                    </a:lnTo>
                    <a:cubicBezTo>
                      <a:pt x="849" y="868"/>
                      <a:pt x="909" y="817"/>
                      <a:pt x="909" y="736"/>
                    </a:cubicBezTo>
                    <a:lnTo>
                      <a:pt x="909" y="501"/>
                    </a:lnTo>
                    <a:lnTo>
                      <a:pt x="903" y="492"/>
                    </a:lnTo>
                    <a:cubicBezTo>
                      <a:pt x="899" y="487"/>
                      <a:pt x="811" y="367"/>
                      <a:pt x="652" y="367"/>
                    </a:cubicBezTo>
                    <a:cubicBezTo>
                      <a:pt x="535" y="367"/>
                      <a:pt x="457" y="311"/>
                      <a:pt x="457" y="228"/>
                    </a:cubicBezTo>
                    <a:lnTo>
                      <a:pt x="395" y="228"/>
                    </a:lnTo>
                    <a:cubicBezTo>
                      <a:pt x="395" y="255"/>
                      <a:pt x="401" y="283"/>
                      <a:pt x="414" y="308"/>
                    </a:cubicBezTo>
                    <a:cubicBezTo>
                      <a:pt x="367" y="353"/>
                      <a:pt x="282" y="444"/>
                      <a:pt x="282" y="539"/>
                    </a:cubicBezTo>
                    <a:lnTo>
                      <a:pt x="282" y="736"/>
                    </a:lnTo>
                    <a:cubicBezTo>
                      <a:pt x="282" y="817"/>
                      <a:pt x="342" y="868"/>
                      <a:pt x="395" y="898"/>
                    </a:cubicBezTo>
                    <a:lnTo>
                      <a:pt x="395" y="1019"/>
                    </a:lnTo>
                    <a:cubicBezTo>
                      <a:pt x="395" y="1029"/>
                      <a:pt x="395" y="1051"/>
                      <a:pt x="333" y="1067"/>
                    </a:cubicBezTo>
                    <a:lnTo>
                      <a:pt x="164" y="1112"/>
                    </a:lnTo>
                    <a:cubicBezTo>
                      <a:pt x="71" y="1136"/>
                      <a:pt x="2" y="1203"/>
                      <a:pt x="0" y="1273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273"/>
                    </a:lnTo>
                    <a:cubicBezTo>
                      <a:pt x="63" y="1234"/>
                      <a:pt x="116" y="1188"/>
                      <a:pt x="180" y="1172"/>
                    </a:cubicBezTo>
                    <a:lnTo>
                      <a:pt x="349" y="1127"/>
                    </a:lnTo>
                    <a:cubicBezTo>
                      <a:pt x="421" y="1109"/>
                      <a:pt x="457" y="1072"/>
                      <a:pt x="457" y="1019"/>
                    </a:cubicBezTo>
                    <a:lnTo>
                      <a:pt x="457" y="928"/>
                    </a:lnTo>
                    <a:lnTo>
                      <a:pt x="458" y="929"/>
                    </a:lnTo>
                    <a:cubicBezTo>
                      <a:pt x="462" y="931"/>
                      <a:pt x="466" y="932"/>
                      <a:pt x="469" y="933"/>
                    </a:cubicBezTo>
                    <a:cubicBezTo>
                      <a:pt x="492" y="945"/>
                      <a:pt x="540" y="965"/>
                      <a:pt x="595" y="965"/>
                    </a:cubicBezTo>
                    <a:cubicBezTo>
                      <a:pt x="651" y="965"/>
                      <a:pt x="699" y="945"/>
                      <a:pt x="722" y="933"/>
                    </a:cubicBezTo>
                    <a:cubicBezTo>
                      <a:pt x="725" y="932"/>
                      <a:pt x="728" y="931"/>
                      <a:pt x="733" y="929"/>
                    </a:cubicBezTo>
                    <a:lnTo>
                      <a:pt x="734" y="928"/>
                    </a:lnTo>
                    <a:lnTo>
                      <a:pt x="734" y="1019"/>
                    </a:lnTo>
                    <a:cubicBezTo>
                      <a:pt x="734" y="1072"/>
                      <a:pt x="770" y="1109"/>
                      <a:pt x="842" y="1127"/>
                    </a:cubicBezTo>
                    <a:lnTo>
                      <a:pt x="1011" y="1172"/>
                    </a:lnTo>
                    <a:cubicBezTo>
                      <a:pt x="1075" y="1188"/>
                      <a:pt x="1128" y="1234"/>
                      <a:pt x="1129" y="1273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4" name="Puolivapaa piirto 151">
              <a:extLst>
                <a:ext uri="{FF2B5EF4-FFF2-40B4-BE49-F238E27FC236}">
                  <a16:creationId xmlns:a16="http://schemas.microsoft.com/office/drawing/2014/main" id="{5055B33D-4301-3146-9CA0-8EECC198A1E6}"/>
                </a:ext>
              </a:extLst>
            </p:cNvPr>
            <p:cNvSpPr/>
            <p:nvPr userDrawn="1"/>
          </p:nvSpPr>
          <p:spPr>
            <a:xfrm>
              <a:off x="1033620" y="2767913"/>
              <a:ext cx="187471" cy="116019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337" name="Ryhmä 154">
            <a:extLst>
              <a:ext uri="{FF2B5EF4-FFF2-40B4-BE49-F238E27FC236}">
                <a16:creationId xmlns:a16="http://schemas.microsoft.com/office/drawing/2014/main" id="{69FB0D7D-D364-3C40-91CB-896036443391}"/>
              </a:ext>
            </a:extLst>
          </p:cNvPr>
          <p:cNvGrpSpPr/>
          <p:nvPr userDrawn="1"/>
        </p:nvGrpSpPr>
        <p:grpSpPr>
          <a:xfrm>
            <a:off x="772211" y="1469446"/>
            <a:ext cx="710291" cy="710292"/>
            <a:chOff x="772211" y="1469446"/>
            <a:chExt cx="710291" cy="710292"/>
          </a:xfrm>
        </p:grpSpPr>
        <p:grpSp>
          <p:nvGrpSpPr>
            <p:cNvPr id="338" name="Group 363">
              <a:extLst>
                <a:ext uri="{FF2B5EF4-FFF2-40B4-BE49-F238E27FC236}">
                  <a16:creationId xmlns:a16="http://schemas.microsoft.com/office/drawing/2014/main" id="{C8AE93D6-44BF-6545-AEF9-A526566F5FDD}"/>
                </a:ext>
              </a:extLst>
            </p:cNvPr>
            <p:cNvGrpSpPr/>
            <p:nvPr userDrawn="1"/>
          </p:nvGrpSpPr>
          <p:grpSpPr>
            <a:xfrm>
              <a:off x="772211" y="1469446"/>
              <a:ext cx="710291" cy="710292"/>
              <a:chOff x="1477036" y="3530203"/>
              <a:chExt cx="710291" cy="710292"/>
            </a:xfrm>
          </p:grpSpPr>
          <p:sp>
            <p:nvSpPr>
              <p:cNvPr id="340" name="Rectangle 364">
                <a:extLst>
                  <a:ext uri="{FF2B5EF4-FFF2-40B4-BE49-F238E27FC236}">
                    <a16:creationId xmlns:a16="http://schemas.microsoft.com/office/drawing/2014/main" id="{46A34D93-A555-CB46-AAB9-DA1850E31460}"/>
                  </a:ext>
                </a:extLst>
              </p:cNvPr>
              <p:cNvSpPr/>
              <p:nvPr/>
            </p:nvSpPr>
            <p:spPr>
              <a:xfrm>
                <a:off x="1477036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1" name="Freeform 8">
                <a:extLst>
                  <a:ext uri="{FF2B5EF4-FFF2-40B4-BE49-F238E27FC236}">
                    <a16:creationId xmlns:a16="http://schemas.microsoft.com/office/drawing/2014/main" id="{467F4957-AE91-4A43-A2E1-BCF0618C2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869" y="3640874"/>
                <a:ext cx="428625" cy="488950"/>
              </a:xfrm>
              <a:custGeom>
                <a:avLst/>
                <a:gdLst>
                  <a:gd name="T0" fmla="*/ 596 w 1192"/>
                  <a:gd name="T1" fmla="*/ 931 h 1358"/>
                  <a:gd name="T2" fmla="*/ 482 w 1192"/>
                  <a:gd name="T3" fmla="*/ 900 h 1358"/>
                  <a:gd name="T4" fmla="*/ 345 w 1192"/>
                  <a:gd name="T5" fmla="*/ 663 h 1358"/>
                  <a:gd name="T6" fmla="*/ 260 w 1192"/>
                  <a:gd name="T7" fmla="*/ 593 h 1358"/>
                  <a:gd name="T8" fmla="*/ 282 w 1192"/>
                  <a:gd name="T9" fmla="*/ 513 h 1358"/>
                  <a:gd name="T10" fmla="*/ 345 w 1192"/>
                  <a:gd name="T11" fmla="*/ 539 h 1358"/>
                  <a:gd name="T12" fmla="*/ 345 w 1192"/>
                  <a:gd name="T13" fmla="*/ 482 h 1358"/>
                  <a:gd name="T14" fmla="*/ 381 w 1192"/>
                  <a:gd name="T15" fmla="*/ 344 h 1358"/>
                  <a:gd name="T16" fmla="*/ 847 w 1192"/>
                  <a:gd name="T17" fmla="*/ 454 h 1358"/>
                  <a:gd name="T18" fmla="*/ 847 w 1192"/>
                  <a:gd name="T19" fmla="*/ 513 h 1358"/>
                  <a:gd name="T20" fmla="*/ 909 w 1192"/>
                  <a:gd name="T21" fmla="*/ 539 h 1358"/>
                  <a:gd name="T22" fmla="*/ 931 w 1192"/>
                  <a:gd name="T23" fmla="*/ 513 h 1358"/>
                  <a:gd name="T24" fmla="*/ 920 w 1192"/>
                  <a:gd name="T25" fmla="*/ 615 h 1358"/>
                  <a:gd name="T26" fmla="*/ 847 w 1192"/>
                  <a:gd name="T27" fmla="*/ 765 h 1358"/>
                  <a:gd name="T28" fmla="*/ 695 w 1192"/>
                  <a:gd name="T29" fmla="*/ 906 h 1358"/>
                  <a:gd name="T30" fmla="*/ 283 w 1192"/>
                  <a:gd name="T31" fmla="*/ 451 h 1358"/>
                  <a:gd name="T32" fmla="*/ 232 w 1192"/>
                  <a:gd name="T33" fmla="*/ 398 h 1358"/>
                  <a:gd name="T34" fmla="*/ 236 w 1192"/>
                  <a:gd name="T35" fmla="*/ 303 h 1358"/>
                  <a:gd name="T36" fmla="*/ 283 w 1192"/>
                  <a:gd name="T37" fmla="*/ 426 h 1358"/>
                  <a:gd name="T38" fmla="*/ 1191 w 1192"/>
                  <a:gd name="T39" fmla="*/ 1300 h 1358"/>
                  <a:gd name="T40" fmla="*/ 858 w 1192"/>
                  <a:gd name="T41" fmla="*/ 1096 h 1358"/>
                  <a:gd name="T42" fmla="*/ 796 w 1192"/>
                  <a:gd name="T43" fmla="*/ 927 h 1358"/>
                  <a:gd name="T44" fmla="*/ 909 w 1192"/>
                  <a:gd name="T45" fmla="*/ 697 h 1358"/>
                  <a:gd name="T46" fmla="*/ 994 w 1192"/>
                  <a:gd name="T47" fmla="*/ 593 h 1358"/>
                  <a:gd name="T48" fmla="*/ 909 w 1192"/>
                  <a:gd name="T49" fmla="*/ 451 h 1358"/>
                  <a:gd name="T50" fmla="*/ 370 w 1192"/>
                  <a:gd name="T51" fmla="*/ 282 h 1358"/>
                  <a:gd name="T52" fmla="*/ 232 w 1192"/>
                  <a:gd name="T53" fmla="*/ 62 h 1358"/>
                  <a:gd name="T54" fmla="*/ 932 w 1192"/>
                  <a:gd name="T55" fmla="*/ 257 h 1358"/>
                  <a:gd name="T56" fmla="*/ 994 w 1192"/>
                  <a:gd name="T57" fmla="*/ 426 h 1358"/>
                  <a:gd name="T58" fmla="*/ 709 w 1192"/>
                  <a:gd name="T59" fmla="*/ 0 h 1358"/>
                  <a:gd name="T60" fmla="*/ 170 w 1192"/>
                  <a:gd name="T61" fmla="*/ 172 h 1358"/>
                  <a:gd name="T62" fmla="*/ 170 w 1192"/>
                  <a:gd name="T63" fmla="*/ 341 h 1358"/>
                  <a:gd name="T64" fmla="*/ 198 w 1192"/>
                  <a:gd name="T65" fmla="*/ 476 h 1358"/>
                  <a:gd name="T66" fmla="*/ 237 w 1192"/>
                  <a:gd name="T67" fmla="*/ 666 h 1358"/>
                  <a:gd name="T68" fmla="*/ 282 w 1192"/>
                  <a:gd name="T69" fmla="*/ 765 h 1358"/>
                  <a:gd name="T70" fmla="*/ 395 w 1192"/>
                  <a:gd name="T71" fmla="*/ 1047 h 1358"/>
                  <a:gd name="T72" fmla="*/ 164 w 1192"/>
                  <a:gd name="T73" fmla="*/ 1140 h 1358"/>
                  <a:gd name="T74" fmla="*/ 0 w 1192"/>
                  <a:gd name="T75" fmla="*/ 1357 h 1358"/>
                  <a:gd name="T76" fmla="*/ 62 w 1192"/>
                  <a:gd name="T77" fmla="*/ 1330 h 1358"/>
                  <a:gd name="T78" fmla="*/ 349 w 1192"/>
                  <a:gd name="T79" fmla="*/ 1156 h 1358"/>
                  <a:gd name="T80" fmla="*/ 457 w 1192"/>
                  <a:gd name="T81" fmla="*/ 957 h 1358"/>
                  <a:gd name="T82" fmla="*/ 469 w 1192"/>
                  <a:gd name="T83" fmla="*/ 962 h 1358"/>
                  <a:gd name="T84" fmla="*/ 723 w 1192"/>
                  <a:gd name="T85" fmla="*/ 962 h 1358"/>
                  <a:gd name="T86" fmla="*/ 734 w 1192"/>
                  <a:gd name="T87" fmla="*/ 957 h 1358"/>
                  <a:gd name="T88" fmla="*/ 842 w 1192"/>
                  <a:gd name="T89" fmla="*/ 1156 h 1358"/>
                  <a:gd name="T90" fmla="*/ 1129 w 1192"/>
                  <a:gd name="T91" fmla="*/ 1301 h 1358"/>
                  <a:gd name="T92" fmla="*/ 1191 w 1192"/>
                  <a:gd name="T9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2" h="1358">
                    <a:moveTo>
                      <a:pt x="695" y="906"/>
                    </a:moveTo>
                    <a:cubicBezTo>
                      <a:pt x="680" y="914"/>
                      <a:pt x="640" y="931"/>
                      <a:pt x="596" y="931"/>
                    </a:cubicBezTo>
                    <a:cubicBezTo>
                      <a:pt x="551" y="931"/>
                      <a:pt x="512" y="914"/>
                      <a:pt x="497" y="906"/>
                    </a:cubicBezTo>
                    <a:cubicBezTo>
                      <a:pt x="494" y="905"/>
                      <a:pt x="489" y="903"/>
                      <a:pt x="482" y="900"/>
                    </a:cubicBezTo>
                    <a:cubicBezTo>
                      <a:pt x="445" y="884"/>
                      <a:pt x="345" y="841"/>
                      <a:pt x="345" y="765"/>
                    </a:cubicBezTo>
                    <a:lnTo>
                      <a:pt x="345" y="663"/>
                    </a:lnTo>
                    <a:lnTo>
                      <a:pt x="271" y="615"/>
                    </a:lnTo>
                    <a:cubicBezTo>
                      <a:pt x="264" y="610"/>
                      <a:pt x="260" y="602"/>
                      <a:pt x="260" y="593"/>
                    </a:cubicBezTo>
                    <a:lnTo>
                      <a:pt x="260" y="513"/>
                    </a:lnTo>
                    <a:lnTo>
                      <a:pt x="282" y="513"/>
                    </a:lnTo>
                    <a:lnTo>
                      <a:pt x="282" y="539"/>
                    </a:lnTo>
                    <a:lnTo>
                      <a:pt x="345" y="539"/>
                    </a:lnTo>
                    <a:lnTo>
                      <a:pt x="345" y="513"/>
                    </a:lnTo>
                    <a:lnTo>
                      <a:pt x="345" y="482"/>
                    </a:lnTo>
                    <a:lnTo>
                      <a:pt x="345" y="426"/>
                    </a:lnTo>
                    <a:cubicBezTo>
                      <a:pt x="345" y="392"/>
                      <a:pt x="356" y="366"/>
                      <a:pt x="381" y="344"/>
                    </a:cubicBezTo>
                    <a:lnTo>
                      <a:pt x="765" y="344"/>
                    </a:lnTo>
                    <a:cubicBezTo>
                      <a:pt x="841" y="344"/>
                      <a:pt x="847" y="428"/>
                      <a:pt x="847" y="454"/>
                    </a:cubicBezTo>
                    <a:lnTo>
                      <a:pt x="847" y="482"/>
                    </a:lnTo>
                    <a:lnTo>
                      <a:pt x="847" y="513"/>
                    </a:lnTo>
                    <a:lnTo>
                      <a:pt x="847" y="539"/>
                    </a:lnTo>
                    <a:lnTo>
                      <a:pt x="909" y="539"/>
                    </a:lnTo>
                    <a:lnTo>
                      <a:pt x="909" y="513"/>
                    </a:lnTo>
                    <a:lnTo>
                      <a:pt x="931" y="513"/>
                    </a:lnTo>
                    <a:lnTo>
                      <a:pt x="931" y="593"/>
                    </a:lnTo>
                    <a:cubicBezTo>
                      <a:pt x="931" y="602"/>
                      <a:pt x="927" y="610"/>
                      <a:pt x="920" y="615"/>
                    </a:cubicBezTo>
                    <a:lnTo>
                      <a:pt x="847" y="663"/>
                    </a:lnTo>
                    <a:lnTo>
                      <a:pt x="847" y="765"/>
                    </a:lnTo>
                    <a:cubicBezTo>
                      <a:pt x="847" y="841"/>
                      <a:pt x="747" y="884"/>
                      <a:pt x="709" y="900"/>
                    </a:cubicBezTo>
                    <a:cubicBezTo>
                      <a:pt x="703" y="903"/>
                      <a:pt x="698" y="905"/>
                      <a:pt x="695" y="906"/>
                    </a:cubicBezTo>
                    <a:close/>
                    <a:moveTo>
                      <a:pt x="283" y="426"/>
                    </a:moveTo>
                    <a:lnTo>
                      <a:pt x="283" y="451"/>
                    </a:lnTo>
                    <a:lnTo>
                      <a:pt x="264" y="451"/>
                    </a:lnTo>
                    <a:cubicBezTo>
                      <a:pt x="253" y="446"/>
                      <a:pt x="232" y="431"/>
                      <a:pt x="232" y="398"/>
                    </a:cubicBezTo>
                    <a:lnTo>
                      <a:pt x="232" y="341"/>
                    </a:lnTo>
                    <a:cubicBezTo>
                      <a:pt x="232" y="324"/>
                      <a:pt x="234" y="312"/>
                      <a:pt x="236" y="303"/>
                    </a:cubicBezTo>
                    <a:cubicBezTo>
                      <a:pt x="256" y="318"/>
                      <a:pt x="279" y="330"/>
                      <a:pt x="307" y="337"/>
                    </a:cubicBezTo>
                    <a:cubicBezTo>
                      <a:pt x="291" y="363"/>
                      <a:pt x="283" y="393"/>
                      <a:pt x="283" y="426"/>
                    </a:cubicBezTo>
                    <a:close/>
                    <a:moveTo>
                      <a:pt x="1191" y="1357"/>
                    </a:moveTo>
                    <a:lnTo>
                      <a:pt x="1191" y="1300"/>
                    </a:lnTo>
                    <a:cubicBezTo>
                      <a:pt x="1189" y="1231"/>
                      <a:pt x="1120" y="1164"/>
                      <a:pt x="1027" y="1140"/>
                    </a:cubicBezTo>
                    <a:lnTo>
                      <a:pt x="858" y="1096"/>
                    </a:lnTo>
                    <a:cubicBezTo>
                      <a:pt x="796" y="1079"/>
                      <a:pt x="796" y="1057"/>
                      <a:pt x="796" y="1047"/>
                    </a:cubicBezTo>
                    <a:lnTo>
                      <a:pt x="796" y="927"/>
                    </a:lnTo>
                    <a:cubicBezTo>
                      <a:pt x="849" y="896"/>
                      <a:pt x="909" y="845"/>
                      <a:pt x="909" y="765"/>
                    </a:cubicBezTo>
                    <a:lnTo>
                      <a:pt x="909" y="697"/>
                    </a:lnTo>
                    <a:lnTo>
                      <a:pt x="955" y="666"/>
                    </a:lnTo>
                    <a:cubicBezTo>
                      <a:pt x="979" y="650"/>
                      <a:pt x="994" y="623"/>
                      <a:pt x="994" y="593"/>
                    </a:cubicBezTo>
                    <a:lnTo>
                      <a:pt x="994" y="451"/>
                    </a:lnTo>
                    <a:lnTo>
                      <a:pt x="909" y="451"/>
                    </a:lnTo>
                    <a:cubicBezTo>
                      <a:pt x="908" y="367"/>
                      <a:pt x="863" y="282"/>
                      <a:pt x="765" y="282"/>
                    </a:cubicBezTo>
                    <a:lnTo>
                      <a:pt x="370" y="282"/>
                    </a:lnTo>
                    <a:cubicBezTo>
                      <a:pt x="275" y="282"/>
                      <a:pt x="232" y="225"/>
                      <a:pt x="232" y="172"/>
                    </a:cubicBezTo>
                    <a:lnTo>
                      <a:pt x="232" y="62"/>
                    </a:lnTo>
                    <a:lnTo>
                      <a:pt x="709" y="62"/>
                    </a:lnTo>
                    <a:cubicBezTo>
                      <a:pt x="900" y="62"/>
                      <a:pt x="932" y="89"/>
                      <a:pt x="932" y="257"/>
                    </a:cubicBezTo>
                    <a:lnTo>
                      <a:pt x="932" y="426"/>
                    </a:lnTo>
                    <a:lnTo>
                      <a:pt x="994" y="426"/>
                    </a:lnTo>
                    <a:lnTo>
                      <a:pt x="994" y="257"/>
                    </a:lnTo>
                    <a:cubicBezTo>
                      <a:pt x="994" y="36"/>
                      <a:pt x="910" y="0"/>
                      <a:pt x="709" y="0"/>
                    </a:cubicBezTo>
                    <a:lnTo>
                      <a:pt x="170" y="0"/>
                    </a:lnTo>
                    <a:lnTo>
                      <a:pt x="170" y="172"/>
                    </a:lnTo>
                    <a:cubicBezTo>
                      <a:pt x="170" y="200"/>
                      <a:pt x="177" y="228"/>
                      <a:pt x="192" y="253"/>
                    </a:cubicBezTo>
                    <a:cubicBezTo>
                      <a:pt x="180" y="271"/>
                      <a:pt x="170" y="298"/>
                      <a:pt x="170" y="341"/>
                    </a:cubicBezTo>
                    <a:lnTo>
                      <a:pt x="170" y="398"/>
                    </a:lnTo>
                    <a:cubicBezTo>
                      <a:pt x="170" y="431"/>
                      <a:pt x="182" y="457"/>
                      <a:pt x="198" y="476"/>
                    </a:cubicBezTo>
                    <a:lnTo>
                      <a:pt x="198" y="593"/>
                    </a:lnTo>
                    <a:cubicBezTo>
                      <a:pt x="198" y="623"/>
                      <a:pt x="212" y="650"/>
                      <a:pt x="237" y="666"/>
                    </a:cubicBezTo>
                    <a:lnTo>
                      <a:pt x="282" y="697"/>
                    </a:lnTo>
                    <a:lnTo>
                      <a:pt x="282" y="765"/>
                    </a:lnTo>
                    <a:cubicBezTo>
                      <a:pt x="282" y="845"/>
                      <a:pt x="342" y="896"/>
                      <a:pt x="395" y="927"/>
                    </a:cubicBezTo>
                    <a:lnTo>
                      <a:pt x="395" y="1047"/>
                    </a:lnTo>
                    <a:cubicBezTo>
                      <a:pt x="395" y="1057"/>
                      <a:pt x="395" y="1079"/>
                      <a:pt x="333" y="1096"/>
                    </a:cubicBezTo>
                    <a:lnTo>
                      <a:pt x="164" y="1140"/>
                    </a:lnTo>
                    <a:cubicBezTo>
                      <a:pt x="74" y="1163"/>
                      <a:pt x="2" y="1260"/>
                      <a:pt x="0" y="1329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330"/>
                    </a:lnTo>
                    <a:cubicBezTo>
                      <a:pt x="63" y="1290"/>
                      <a:pt x="114" y="1217"/>
                      <a:pt x="180" y="1200"/>
                    </a:cubicBezTo>
                    <a:lnTo>
                      <a:pt x="349" y="1156"/>
                    </a:lnTo>
                    <a:cubicBezTo>
                      <a:pt x="421" y="1137"/>
                      <a:pt x="457" y="1100"/>
                      <a:pt x="457" y="1047"/>
                    </a:cubicBezTo>
                    <a:lnTo>
                      <a:pt x="457" y="957"/>
                    </a:lnTo>
                    <a:cubicBezTo>
                      <a:pt x="458" y="957"/>
                      <a:pt x="458" y="957"/>
                      <a:pt x="458" y="957"/>
                    </a:cubicBezTo>
                    <a:cubicBezTo>
                      <a:pt x="463" y="959"/>
                      <a:pt x="467" y="961"/>
                      <a:pt x="469" y="962"/>
                    </a:cubicBezTo>
                    <a:cubicBezTo>
                      <a:pt x="492" y="974"/>
                      <a:pt x="540" y="993"/>
                      <a:pt x="596" y="993"/>
                    </a:cubicBezTo>
                    <a:cubicBezTo>
                      <a:pt x="651" y="993"/>
                      <a:pt x="699" y="974"/>
                      <a:pt x="723" y="962"/>
                    </a:cubicBezTo>
                    <a:cubicBezTo>
                      <a:pt x="725" y="961"/>
                      <a:pt x="729" y="959"/>
                      <a:pt x="734" y="957"/>
                    </a:cubicBezTo>
                    <a:lnTo>
                      <a:pt x="734" y="957"/>
                    </a:lnTo>
                    <a:lnTo>
                      <a:pt x="734" y="1047"/>
                    </a:lnTo>
                    <a:cubicBezTo>
                      <a:pt x="734" y="1100"/>
                      <a:pt x="771" y="1137"/>
                      <a:pt x="842" y="1156"/>
                    </a:cubicBezTo>
                    <a:lnTo>
                      <a:pt x="1012" y="1200"/>
                    </a:lnTo>
                    <a:cubicBezTo>
                      <a:pt x="1075" y="1216"/>
                      <a:pt x="1128" y="1262"/>
                      <a:pt x="1129" y="1301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9" name="Puolivapaa piirto 156">
              <a:extLst>
                <a:ext uri="{FF2B5EF4-FFF2-40B4-BE49-F238E27FC236}">
                  <a16:creationId xmlns:a16="http://schemas.microsoft.com/office/drawing/2014/main" id="{07B25A0F-98C9-5D41-BDA5-00D23B92DC10}"/>
                </a:ext>
              </a:extLst>
            </p:cNvPr>
            <p:cNvSpPr/>
            <p:nvPr userDrawn="1"/>
          </p:nvSpPr>
          <p:spPr>
            <a:xfrm>
              <a:off x="1033620" y="1785980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342" name="Ryhmä 3">
            <a:extLst>
              <a:ext uri="{FF2B5EF4-FFF2-40B4-BE49-F238E27FC236}">
                <a16:creationId xmlns:a16="http://schemas.microsoft.com/office/drawing/2014/main" id="{1839E364-9939-D34B-9818-90126D27D698}"/>
              </a:ext>
            </a:extLst>
          </p:cNvPr>
          <p:cNvGrpSpPr/>
          <p:nvPr userDrawn="1"/>
        </p:nvGrpSpPr>
        <p:grpSpPr>
          <a:xfrm>
            <a:off x="772211" y="547973"/>
            <a:ext cx="710291" cy="710292"/>
            <a:chOff x="772211" y="547973"/>
            <a:chExt cx="710291" cy="710292"/>
          </a:xfrm>
        </p:grpSpPr>
        <p:grpSp>
          <p:nvGrpSpPr>
            <p:cNvPr id="487" name="Group 342">
              <a:extLst>
                <a:ext uri="{FF2B5EF4-FFF2-40B4-BE49-F238E27FC236}">
                  <a16:creationId xmlns:a16="http://schemas.microsoft.com/office/drawing/2014/main" id="{5FC2DE07-5897-B046-AE76-0FD3E86A880A}"/>
                </a:ext>
              </a:extLst>
            </p:cNvPr>
            <p:cNvGrpSpPr/>
            <p:nvPr userDrawn="1"/>
          </p:nvGrpSpPr>
          <p:grpSpPr>
            <a:xfrm>
              <a:off x="772211" y="547973"/>
              <a:ext cx="710291" cy="710292"/>
              <a:chOff x="1475612" y="2498626"/>
              <a:chExt cx="710291" cy="710292"/>
            </a:xfrm>
          </p:grpSpPr>
          <p:sp>
            <p:nvSpPr>
              <p:cNvPr id="489" name="Rectangle 343">
                <a:extLst>
                  <a:ext uri="{FF2B5EF4-FFF2-40B4-BE49-F238E27FC236}">
                    <a16:creationId xmlns:a16="http://schemas.microsoft.com/office/drawing/2014/main" id="{0252EB0D-9C32-294F-AB7B-0648E07EB975}"/>
                  </a:ext>
                </a:extLst>
              </p:cNvPr>
              <p:cNvSpPr/>
              <p:nvPr/>
            </p:nvSpPr>
            <p:spPr>
              <a:xfrm>
                <a:off x="1475612" y="2498626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0" name="Freeform 1">
                <a:extLst>
                  <a:ext uri="{FF2B5EF4-FFF2-40B4-BE49-F238E27FC236}">
                    <a16:creationId xmlns:a16="http://schemas.microsoft.com/office/drawing/2014/main" id="{64B767F3-D062-4A40-B1A8-07CD1D265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245" y="2609297"/>
                <a:ext cx="327025" cy="488950"/>
              </a:xfrm>
              <a:custGeom>
                <a:avLst/>
                <a:gdLst>
                  <a:gd name="T0" fmla="*/ 798 w 909"/>
                  <a:gd name="T1" fmla="*/ 1125 h 1359"/>
                  <a:gd name="T2" fmla="*/ 818 w 909"/>
                  <a:gd name="T3" fmla="*/ 1160 h 1359"/>
                  <a:gd name="T4" fmla="*/ 880 w 909"/>
                  <a:gd name="T5" fmla="*/ 1273 h 1359"/>
                  <a:gd name="T6" fmla="*/ 848 w 909"/>
                  <a:gd name="T7" fmla="*/ 1088 h 1359"/>
                  <a:gd name="T8" fmla="*/ 714 w 909"/>
                  <a:gd name="T9" fmla="*/ 1041 h 1359"/>
                  <a:gd name="T10" fmla="*/ 28 w 909"/>
                  <a:gd name="T11" fmla="*/ 1160 h 1359"/>
                  <a:gd name="T12" fmla="*/ 90 w 909"/>
                  <a:gd name="T13" fmla="*/ 1273 h 1359"/>
                  <a:gd name="T14" fmla="*/ 106 w 909"/>
                  <a:gd name="T15" fmla="*/ 1130 h 1359"/>
                  <a:gd name="T16" fmla="*/ 150 w 909"/>
                  <a:gd name="T17" fmla="*/ 997 h 1359"/>
                  <a:gd name="T18" fmla="*/ 60 w 909"/>
                  <a:gd name="T19" fmla="*/ 1088 h 1359"/>
                  <a:gd name="T20" fmla="*/ 711 w 909"/>
                  <a:gd name="T21" fmla="*/ 861 h 1359"/>
                  <a:gd name="T22" fmla="*/ 482 w 909"/>
                  <a:gd name="T23" fmla="*/ 1016 h 1359"/>
                  <a:gd name="T24" fmla="*/ 306 w 909"/>
                  <a:gd name="T25" fmla="*/ 968 h 1359"/>
                  <a:gd name="T26" fmla="*/ 175 w 909"/>
                  <a:gd name="T27" fmla="*/ 737 h 1359"/>
                  <a:gd name="T28" fmla="*/ 734 w 909"/>
                  <a:gd name="T29" fmla="*/ 570 h 1359"/>
                  <a:gd name="T30" fmla="*/ 3 w 909"/>
                  <a:gd name="T31" fmla="*/ 508 h 1359"/>
                  <a:gd name="T32" fmla="*/ 113 w 909"/>
                  <a:gd name="T33" fmla="*/ 570 h 1359"/>
                  <a:gd name="T34" fmla="*/ 146 w 909"/>
                  <a:gd name="T35" fmla="*/ 895 h 1359"/>
                  <a:gd name="T36" fmla="*/ 197 w 909"/>
                  <a:gd name="T37" fmla="*/ 1157 h 1359"/>
                  <a:gd name="T38" fmla="*/ 127 w 909"/>
                  <a:gd name="T39" fmla="*/ 1187 h 1359"/>
                  <a:gd name="T40" fmla="*/ 338 w 909"/>
                  <a:gd name="T41" fmla="*/ 1358 h 1359"/>
                  <a:gd name="T42" fmla="*/ 400 w 909"/>
                  <a:gd name="T43" fmla="*/ 1301 h 1359"/>
                  <a:gd name="T44" fmla="*/ 259 w 909"/>
                  <a:gd name="T45" fmla="*/ 1196 h 1359"/>
                  <a:gd name="T46" fmla="*/ 263 w 909"/>
                  <a:gd name="T47" fmla="*/ 1013 h 1359"/>
                  <a:gd name="T48" fmla="*/ 482 w 909"/>
                  <a:gd name="T49" fmla="*/ 1078 h 1359"/>
                  <a:gd name="T50" fmla="*/ 649 w 909"/>
                  <a:gd name="T51" fmla="*/ 1010 h 1359"/>
                  <a:gd name="T52" fmla="*/ 522 w 909"/>
                  <a:gd name="T53" fmla="*/ 1275 h 1359"/>
                  <a:gd name="T54" fmla="*/ 508 w 909"/>
                  <a:gd name="T55" fmla="*/ 1358 h 1359"/>
                  <a:gd name="T56" fmla="*/ 570 w 909"/>
                  <a:gd name="T57" fmla="*/ 1319 h 1359"/>
                  <a:gd name="T58" fmla="*/ 748 w 909"/>
                  <a:gd name="T59" fmla="*/ 1134 h 1359"/>
                  <a:gd name="T60" fmla="*/ 711 w 909"/>
                  <a:gd name="T61" fmla="*/ 952 h 1359"/>
                  <a:gd name="T62" fmla="*/ 796 w 909"/>
                  <a:gd name="T63" fmla="*/ 737 h 1359"/>
                  <a:gd name="T64" fmla="*/ 906 w 909"/>
                  <a:gd name="T65" fmla="*/ 571 h 1359"/>
                  <a:gd name="T66" fmla="*/ 3 w 909"/>
                  <a:gd name="T67" fmla="*/ 508 h 1359"/>
                  <a:gd name="T68" fmla="*/ 316 w 909"/>
                  <a:gd name="T69" fmla="*/ 201 h 1359"/>
                  <a:gd name="T70" fmla="*/ 301 w 909"/>
                  <a:gd name="T71" fmla="*/ 33 h 1359"/>
                  <a:gd name="T72" fmla="*/ 56 w 909"/>
                  <a:gd name="T73" fmla="*/ 342 h 1359"/>
                  <a:gd name="T74" fmla="*/ 17 w 909"/>
                  <a:gd name="T75" fmla="*/ 399 h 1359"/>
                  <a:gd name="T76" fmla="*/ 0 w 909"/>
                  <a:gd name="T77" fmla="*/ 483 h 1359"/>
                  <a:gd name="T78" fmla="*/ 62 w 909"/>
                  <a:gd name="T79" fmla="*/ 446 h 1359"/>
                  <a:gd name="T80" fmla="*/ 118 w 909"/>
                  <a:gd name="T81" fmla="*/ 398 h 1359"/>
                  <a:gd name="T82" fmla="*/ 254 w 909"/>
                  <a:gd name="T83" fmla="*/ 114 h 1359"/>
                  <a:gd name="T84" fmla="*/ 508 w 909"/>
                  <a:gd name="T85" fmla="*/ 285 h 1359"/>
                  <a:gd name="T86" fmla="*/ 570 w 909"/>
                  <a:gd name="T87" fmla="*/ 31 h 1359"/>
                  <a:gd name="T88" fmla="*/ 369 w 909"/>
                  <a:gd name="T89" fmla="*/ 0 h 1359"/>
                  <a:gd name="T90" fmla="*/ 338 w 909"/>
                  <a:gd name="T91" fmla="*/ 285 h 1359"/>
                  <a:gd name="T92" fmla="*/ 400 w 909"/>
                  <a:gd name="T93" fmla="*/ 63 h 1359"/>
                  <a:gd name="T94" fmla="*/ 508 w 909"/>
                  <a:gd name="T95" fmla="*/ 285 h 1359"/>
                  <a:gd name="T96" fmla="*/ 908 w 909"/>
                  <a:gd name="T97" fmla="*/ 427 h 1359"/>
                  <a:gd name="T98" fmla="*/ 852 w 909"/>
                  <a:gd name="T99" fmla="*/ 379 h 1359"/>
                  <a:gd name="T100" fmla="*/ 639 w 909"/>
                  <a:gd name="T101" fmla="*/ 33 h 1359"/>
                  <a:gd name="T102" fmla="*/ 592 w 909"/>
                  <a:gd name="T103" fmla="*/ 60 h 1359"/>
                  <a:gd name="T104" fmla="*/ 654 w 909"/>
                  <a:gd name="T105" fmla="*/ 201 h 1359"/>
                  <a:gd name="T106" fmla="*/ 790 w 909"/>
                  <a:gd name="T107" fmla="*/ 342 h 1359"/>
                  <a:gd name="T108" fmla="*/ 807 w 909"/>
                  <a:gd name="T109" fmla="*/ 426 h 1359"/>
                  <a:gd name="T110" fmla="*/ 846 w 909"/>
                  <a:gd name="T111" fmla="*/ 483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9" h="1359">
                    <a:moveTo>
                      <a:pt x="714" y="1041"/>
                    </a:moveTo>
                    <a:lnTo>
                      <a:pt x="798" y="1125"/>
                    </a:lnTo>
                    <a:lnTo>
                      <a:pt x="802" y="1130"/>
                    </a:lnTo>
                    <a:cubicBezTo>
                      <a:pt x="815" y="1143"/>
                      <a:pt x="818" y="1147"/>
                      <a:pt x="818" y="1160"/>
                    </a:cubicBezTo>
                    <a:lnTo>
                      <a:pt x="818" y="1273"/>
                    </a:lnTo>
                    <a:lnTo>
                      <a:pt x="880" y="1273"/>
                    </a:lnTo>
                    <a:lnTo>
                      <a:pt x="880" y="1160"/>
                    </a:lnTo>
                    <a:cubicBezTo>
                      <a:pt x="880" y="1123"/>
                      <a:pt x="863" y="1104"/>
                      <a:pt x="848" y="1088"/>
                    </a:cubicBezTo>
                    <a:lnTo>
                      <a:pt x="758" y="997"/>
                    </a:lnTo>
                    <a:lnTo>
                      <a:pt x="714" y="1041"/>
                    </a:lnTo>
                    <a:close/>
                    <a:moveTo>
                      <a:pt x="60" y="1088"/>
                    </a:moveTo>
                    <a:cubicBezTo>
                      <a:pt x="46" y="1103"/>
                      <a:pt x="28" y="1123"/>
                      <a:pt x="28" y="1160"/>
                    </a:cubicBezTo>
                    <a:lnTo>
                      <a:pt x="28" y="1273"/>
                    </a:lnTo>
                    <a:lnTo>
                      <a:pt x="90" y="1273"/>
                    </a:lnTo>
                    <a:lnTo>
                      <a:pt x="90" y="1160"/>
                    </a:lnTo>
                    <a:cubicBezTo>
                      <a:pt x="90" y="1147"/>
                      <a:pt x="94" y="1143"/>
                      <a:pt x="106" y="1130"/>
                    </a:cubicBezTo>
                    <a:lnTo>
                      <a:pt x="194" y="1041"/>
                    </a:lnTo>
                    <a:lnTo>
                      <a:pt x="150" y="997"/>
                    </a:lnTo>
                    <a:lnTo>
                      <a:pt x="64" y="1083"/>
                    </a:lnTo>
                    <a:lnTo>
                      <a:pt x="60" y="1088"/>
                    </a:lnTo>
                    <a:close/>
                    <a:moveTo>
                      <a:pt x="734" y="737"/>
                    </a:moveTo>
                    <a:cubicBezTo>
                      <a:pt x="734" y="777"/>
                      <a:pt x="723" y="842"/>
                      <a:pt x="711" y="861"/>
                    </a:cubicBezTo>
                    <a:cubicBezTo>
                      <a:pt x="698" y="880"/>
                      <a:pt x="638" y="936"/>
                      <a:pt x="602" y="969"/>
                    </a:cubicBezTo>
                    <a:cubicBezTo>
                      <a:pt x="570" y="999"/>
                      <a:pt x="527" y="1016"/>
                      <a:pt x="482" y="1016"/>
                    </a:cubicBezTo>
                    <a:lnTo>
                      <a:pt x="426" y="1016"/>
                    </a:lnTo>
                    <a:cubicBezTo>
                      <a:pt x="381" y="1016"/>
                      <a:pt x="338" y="999"/>
                      <a:pt x="306" y="968"/>
                    </a:cubicBezTo>
                    <a:cubicBezTo>
                      <a:pt x="271" y="936"/>
                      <a:pt x="210" y="880"/>
                      <a:pt x="198" y="861"/>
                    </a:cubicBezTo>
                    <a:cubicBezTo>
                      <a:pt x="185" y="842"/>
                      <a:pt x="175" y="777"/>
                      <a:pt x="175" y="737"/>
                    </a:cubicBezTo>
                    <a:lnTo>
                      <a:pt x="175" y="570"/>
                    </a:lnTo>
                    <a:lnTo>
                      <a:pt x="734" y="570"/>
                    </a:lnTo>
                    <a:lnTo>
                      <a:pt x="734" y="737"/>
                    </a:lnTo>
                    <a:close/>
                    <a:moveTo>
                      <a:pt x="3" y="508"/>
                    </a:moveTo>
                    <a:lnTo>
                      <a:pt x="3" y="570"/>
                    </a:lnTo>
                    <a:lnTo>
                      <a:pt x="113" y="570"/>
                    </a:lnTo>
                    <a:lnTo>
                      <a:pt x="113" y="737"/>
                    </a:lnTo>
                    <a:cubicBezTo>
                      <a:pt x="113" y="772"/>
                      <a:pt x="121" y="857"/>
                      <a:pt x="146" y="895"/>
                    </a:cubicBezTo>
                    <a:cubicBezTo>
                      <a:pt x="155" y="909"/>
                      <a:pt x="176" y="930"/>
                      <a:pt x="197" y="952"/>
                    </a:cubicBezTo>
                    <a:lnTo>
                      <a:pt x="197" y="1157"/>
                    </a:lnTo>
                    <a:lnTo>
                      <a:pt x="160" y="1134"/>
                    </a:lnTo>
                    <a:lnTo>
                      <a:pt x="127" y="1187"/>
                    </a:lnTo>
                    <a:lnTo>
                      <a:pt x="338" y="1319"/>
                    </a:lnTo>
                    <a:lnTo>
                      <a:pt x="338" y="1358"/>
                    </a:lnTo>
                    <a:lnTo>
                      <a:pt x="400" y="1358"/>
                    </a:lnTo>
                    <a:lnTo>
                      <a:pt x="400" y="1301"/>
                    </a:lnTo>
                    <a:cubicBezTo>
                      <a:pt x="400" y="1291"/>
                      <a:pt x="395" y="1281"/>
                      <a:pt x="386" y="1275"/>
                    </a:cubicBezTo>
                    <a:lnTo>
                      <a:pt x="259" y="1196"/>
                    </a:lnTo>
                    <a:lnTo>
                      <a:pt x="259" y="1010"/>
                    </a:lnTo>
                    <a:cubicBezTo>
                      <a:pt x="261" y="1011"/>
                      <a:pt x="262" y="1013"/>
                      <a:pt x="263" y="1013"/>
                    </a:cubicBezTo>
                    <a:cubicBezTo>
                      <a:pt x="307" y="1055"/>
                      <a:pt x="365" y="1078"/>
                      <a:pt x="426" y="1078"/>
                    </a:cubicBezTo>
                    <a:lnTo>
                      <a:pt x="482" y="1078"/>
                    </a:lnTo>
                    <a:cubicBezTo>
                      <a:pt x="543" y="1078"/>
                      <a:pt x="601" y="1055"/>
                      <a:pt x="644" y="1014"/>
                    </a:cubicBezTo>
                    <a:cubicBezTo>
                      <a:pt x="645" y="1013"/>
                      <a:pt x="647" y="1011"/>
                      <a:pt x="649" y="1010"/>
                    </a:cubicBezTo>
                    <a:lnTo>
                      <a:pt x="649" y="1196"/>
                    </a:lnTo>
                    <a:lnTo>
                      <a:pt x="522" y="1275"/>
                    </a:lnTo>
                    <a:cubicBezTo>
                      <a:pt x="513" y="1281"/>
                      <a:pt x="508" y="1291"/>
                      <a:pt x="508" y="1301"/>
                    </a:cubicBezTo>
                    <a:lnTo>
                      <a:pt x="508" y="1358"/>
                    </a:lnTo>
                    <a:lnTo>
                      <a:pt x="570" y="1358"/>
                    </a:lnTo>
                    <a:lnTo>
                      <a:pt x="570" y="1319"/>
                    </a:lnTo>
                    <a:lnTo>
                      <a:pt x="781" y="1187"/>
                    </a:lnTo>
                    <a:lnTo>
                      <a:pt x="748" y="1134"/>
                    </a:lnTo>
                    <a:lnTo>
                      <a:pt x="711" y="1157"/>
                    </a:lnTo>
                    <a:lnTo>
                      <a:pt x="711" y="952"/>
                    </a:lnTo>
                    <a:cubicBezTo>
                      <a:pt x="733" y="930"/>
                      <a:pt x="753" y="909"/>
                      <a:pt x="762" y="895"/>
                    </a:cubicBezTo>
                    <a:cubicBezTo>
                      <a:pt x="787" y="857"/>
                      <a:pt x="796" y="772"/>
                      <a:pt x="796" y="737"/>
                    </a:cubicBezTo>
                    <a:lnTo>
                      <a:pt x="796" y="571"/>
                    </a:lnTo>
                    <a:lnTo>
                      <a:pt x="906" y="571"/>
                    </a:lnTo>
                    <a:lnTo>
                      <a:pt x="906" y="508"/>
                    </a:lnTo>
                    <a:lnTo>
                      <a:pt x="3" y="508"/>
                    </a:lnTo>
                    <a:close/>
                    <a:moveTo>
                      <a:pt x="254" y="201"/>
                    </a:moveTo>
                    <a:lnTo>
                      <a:pt x="316" y="201"/>
                    </a:lnTo>
                    <a:lnTo>
                      <a:pt x="316" y="60"/>
                    </a:lnTo>
                    <a:cubicBezTo>
                      <a:pt x="316" y="49"/>
                      <a:pt x="310" y="39"/>
                      <a:pt x="301" y="33"/>
                    </a:cubicBezTo>
                    <a:cubicBezTo>
                      <a:pt x="291" y="27"/>
                      <a:pt x="280" y="27"/>
                      <a:pt x="270" y="32"/>
                    </a:cubicBezTo>
                    <a:cubicBezTo>
                      <a:pt x="170" y="87"/>
                      <a:pt x="56" y="171"/>
                      <a:pt x="56" y="342"/>
                    </a:cubicBezTo>
                    <a:lnTo>
                      <a:pt x="56" y="379"/>
                    </a:lnTo>
                    <a:lnTo>
                      <a:pt x="17" y="399"/>
                    </a:lnTo>
                    <a:cubicBezTo>
                      <a:pt x="6" y="404"/>
                      <a:pt x="0" y="415"/>
                      <a:pt x="0" y="427"/>
                    </a:cubicBezTo>
                    <a:lnTo>
                      <a:pt x="0" y="483"/>
                    </a:lnTo>
                    <a:lnTo>
                      <a:pt x="62" y="483"/>
                    </a:lnTo>
                    <a:lnTo>
                      <a:pt x="62" y="446"/>
                    </a:lnTo>
                    <a:lnTo>
                      <a:pt x="101" y="426"/>
                    </a:lnTo>
                    <a:cubicBezTo>
                      <a:pt x="112" y="421"/>
                      <a:pt x="118" y="410"/>
                      <a:pt x="118" y="398"/>
                    </a:cubicBezTo>
                    <a:lnTo>
                      <a:pt x="118" y="342"/>
                    </a:lnTo>
                    <a:cubicBezTo>
                      <a:pt x="118" y="247"/>
                      <a:pt x="159" y="176"/>
                      <a:pt x="254" y="114"/>
                    </a:cubicBezTo>
                    <a:lnTo>
                      <a:pt x="254" y="201"/>
                    </a:lnTo>
                    <a:close/>
                    <a:moveTo>
                      <a:pt x="508" y="285"/>
                    </a:moveTo>
                    <a:lnTo>
                      <a:pt x="570" y="285"/>
                    </a:lnTo>
                    <a:lnTo>
                      <a:pt x="570" y="31"/>
                    </a:lnTo>
                    <a:cubicBezTo>
                      <a:pt x="570" y="14"/>
                      <a:pt x="556" y="0"/>
                      <a:pt x="539" y="0"/>
                    </a:cubicBezTo>
                    <a:lnTo>
                      <a:pt x="369" y="0"/>
                    </a:lnTo>
                    <a:cubicBezTo>
                      <a:pt x="352" y="0"/>
                      <a:pt x="338" y="14"/>
                      <a:pt x="338" y="31"/>
                    </a:cubicBezTo>
                    <a:lnTo>
                      <a:pt x="338" y="285"/>
                    </a:lnTo>
                    <a:lnTo>
                      <a:pt x="400" y="285"/>
                    </a:lnTo>
                    <a:lnTo>
                      <a:pt x="400" y="63"/>
                    </a:lnTo>
                    <a:lnTo>
                      <a:pt x="508" y="63"/>
                    </a:lnTo>
                    <a:lnTo>
                      <a:pt x="508" y="285"/>
                    </a:lnTo>
                    <a:close/>
                    <a:moveTo>
                      <a:pt x="908" y="483"/>
                    </a:moveTo>
                    <a:lnTo>
                      <a:pt x="908" y="427"/>
                    </a:lnTo>
                    <a:cubicBezTo>
                      <a:pt x="908" y="415"/>
                      <a:pt x="902" y="404"/>
                      <a:pt x="891" y="399"/>
                    </a:cubicBezTo>
                    <a:lnTo>
                      <a:pt x="852" y="379"/>
                    </a:lnTo>
                    <a:lnTo>
                      <a:pt x="852" y="342"/>
                    </a:lnTo>
                    <a:cubicBezTo>
                      <a:pt x="852" y="173"/>
                      <a:pt x="738" y="88"/>
                      <a:pt x="639" y="33"/>
                    </a:cubicBezTo>
                    <a:cubicBezTo>
                      <a:pt x="629" y="27"/>
                      <a:pt x="617" y="27"/>
                      <a:pt x="608" y="33"/>
                    </a:cubicBezTo>
                    <a:cubicBezTo>
                      <a:pt x="598" y="39"/>
                      <a:pt x="592" y="49"/>
                      <a:pt x="592" y="60"/>
                    </a:cubicBezTo>
                    <a:lnTo>
                      <a:pt x="592" y="201"/>
                    </a:lnTo>
                    <a:lnTo>
                      <a:pt x="654" y="201"/>
                    </a:lnTo>
                    <a:lnTo>
                      <a:pt x="654" y="115"/>
                    </a:lnTo>
                    <a:cubicBezTo>
                      <a:pt x="750" y="178"/>
                      <a:pt x="790" y="247"/>
                      <a:pt x="790" y="342"/>
                    </a:cubicBezTo>
                    <a:lnTo>
                      <a:pt x="790" y="398"/>
                    </a:lnTo>
                    <a:cubicBezTo>
                      <a:pt x="790" y="410"/>
                      <a:pt x="797" y="421"/>
                      <a:pt x="807" y="426"/>
                    </a:cubicBezTo>
                    <a:lnTo>
                      <a:pt x="846" y="446"/>
                    </a:lnTo>
                    <a:lnTo>
                      <a:pt x="846" y="483"/>
                    </a:lnTo>
                    <a:lnTo>
                      <a:pt x="908" y="4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8" name="Puolivapaa piirto 161">
              <a:extLst>
                <a:ext uri="{FF2B5EF4-FFF2-40B4-BE49-F238E27FC236}">
                  <a16:creationId xmlns:a16="http://schemas.microsoft.com/office/drawing/2014/main" id="{746BC75F-5C91-E248-8D1B-B527466CCF63}"/>
                </a:ext>
              </a:extLst>
            </p:cNvPr>
            <p:cNvSpPr/>
            <p:nvPr userDrawn="1"/>
          </p:nvSpPr>
          <p:spPr>
            <a:xfrm>
              <a:off x="1014570" y="927967"/>
              <a:ext cx="227444" cy="11089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202679"/>
                <a:gd name="connsiteY0" fmla="*/ 21415 h 124453"/>
                <a:gd name="connsiteX1" fmla="*/ 112729 w 202679"/>
                <a:gd name="connsiteY1" fmla="*/ 0 h 124453"/>
                <a:gd name="connsiteX2" fmla="*/ 202679 w 202679"/>
                <a:gd name="connsiteY2" fmla="*/ 28805 h 124453"/>
                <a:gd name="connsiteX3" fmla="*/ 202679 w 202679"/>
                <a:gd name="connsiteY3" fmla="*/ 28805 h 124453"/>
                <a:gd name="connsiteX4" fmla="*/ 202679 w 202679"/>
                <a:gd name="connsiteY4" fmla="*/ 74716 h 124453"/>
                <a:gd name="connsiteX5" fmla="*/ 164419 w 202679"/>
                <a:gd name="connsiteY5" fmla="*/ 105323 h 124453"/>
                <a:gd name="connsiteX6" fmla="*/ 126160 w 202679"/>
                <a:gd name="connsiteY6" fmla="*/ 120627 h 124453"/>
                <a:gd name="connsiteX7" fmla="*/ 87901 w 202679"/>
                <a:gd name="connsiteY7" fmla="*/ 124453 h 124453"/>
                <a:gd name="connsiteX8" fmla="*/ 45815 w 202679"/>
                <a:gd name="connsiteY8" fmla="*/ 105323 h 124453"/>
                <a:gd name="connsiteX9" fmla="*/ 15208 w 202679"/>
                <a:gd name="connsiteY9" fmla="*/ 82368 h 124453"/>
                <a:gd name="connsiteX10" fmla="*/ 0 w 202679"/>
                <a:gd name="connsiteY10" fmla="*/ 21415 h 124453"/>
                <a:gd name="connsiteX0" fmla="*/ 0 w 217887"/>
                <a:gd name="connsiteY0" fmla="*/ 21415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21415 h 124453"/>
                <a:gd name="connsiteX0" fmla="*/ 0 w 217887"/>
                <a:gd name="connsiteY0" fmla="*/ 39232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39232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887" h="124453">
                  <a:moveTo>
                    <a:pt x="0" y="39232"/>
                  </a:moveTo>
                  <a:lnTo>
                    <a:pt x="112729" y="0"/>
                  </a:lnTo>
                  <a:lnTo>
                    <a:pt x="202679" y="28805"/>
                  </a:lnTo>
                  <a:lnTo>
                    <a:pt x="217887" y="35932"/>
                  </a:lnTo>
                  <a:lnTo>
                    <a:pt x="202679" y="74716"/>
                  </a:lnTo>
                  <a:lnTo>
                    <a:pt x="164419" y="105323"/>
                  </a:lnTo>
                  <a:lnTo>
                    <a:pt x="126160" y="120627"/>
                  </a:lnTo>
                  <a:lnTo>
                    <a:pt x="87901" y="124453"/>
                  </a:lnTo>
                  <a:lnTo>
                    <a:pt x="45815" y="105323"/>
                  </a:lnTo>
                  <a:lnTo>
                    <a:pt x="15208" y="82368"/>
                  </a:lnTo>
                  <a:lnTo>
                    <a:pt x="0" y="39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grpSp>
        <p:nvGrpSpPr>
          <p:cNvPr id="491" name="Ryhmä 164">
            <a:extLst>
              <a:ext uri="{FF2B5EF4-FFF2-40B4-BE49-F238E27FC236}">
                <a16:creationId xmlns:a16="http://schemas.microsoft.com/office/drawing/2014/main" id="{FA8752FD-0CDF-E54B-A89B-7EE4C7146676}"/>
              </a:ext>
            </a:extLst>
          </p:cNvPr>
          <p:cNvGrpSpPr/>
          <p:nvPr userDrawn="1"/>
        </p:nvGrpSpPr>
        <p:grpSpPr>
          <a:xfrm>
            <a:off x="772211" y="3416354"/>
            <a:ext cx="710291" cy="710292"/>
            <a:chOff x="772211" y="3416354"/>
            <a:chExt cx="710291" cy="710292"/>
          </a:xfrm>
        </p:grpSpPr>
        <p:grpSp>
          <p:nvGrpSpPr>
            <p:cNvPr id="492" name="Group 420">
              <a:extLst>
                <a:ext uri="{FF2B5EF4-FFF2-40B4-BE49-F238E27FC236}">
                  <a16:creationId xmlns:a16="http://schemas.microsoft.com/office/drawing/2014/main" id="{E03AFD3A-0117-EA43-8709-D91CD069FC61}"/>
                </a:ext>
              </a:extLst>
            </p:cNvPr>
            <p:cNvGrpSpPr/>
            <p:nvPr userDrawn="1"/>
          </p:nvGrpSpPr>
          <p:grpSpPr>
            <a:xfrm>
              <a:off x="772211" y="3416354"/>
              <a:ext cx="710291" cy="710292"/>
              <a:chOff x="3683886" y="4528578"/>
              <a:chExt cx="710291" cy="710292"/>
            </a:xfrm>
          </p:grpSpPr>
          <p:sp>
            <p:nvSpPr>
              <p:cNvPr id="495" name="Rectangle 421">
                <a:extLst>
                  <a:ext uri="{FF2B5EF4-FFF2-40B4-BE49-F238E27FC236}">
                    <a16:creationId xmlns:a16="http://schemas.microsoft.com/office/drawing/2014/main" id="{7BE7D5A9-0FED-C14E-9DC1-F88DDD5EF47F}"/>
                  </a:ext>
                </a:extLst>
              </p:cNvPr>
              <p:cNvSpPr/>
              <p:nvPr/>
            </p:nvSpPr>
            <p:spPr>
              <a:xfrm>
                <a:off x="3683886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6" name="Freeform 422">
                <a:extLst>
                  <a:ext uri="{FF2B5EF4-FFF2-40B4-BE49-F238E27FC236}">
                    <a16:creationId xmlns:a16="http://schemas.microsoft.com/office/drawing/2014/main" id="{AE9319A6-1020-704B-85D1-BF020DDAF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462" y="4617017"/>
                <a:ext cx="465138" cy="463550"/>
              </a:xfrm>
              <a:custGeom>
                <a:avLst/>
                <a:gdLst>
                  <a:gd name="T0" fmla="*/ 967 w 1295"/>
                  <a:gd name="T1" fmla="*/ 862 h 1292"/>
                  <a:gd name="T2" fmla="*/ 1026 w 1295"/>
                  <a:gd name="T3" fmla="*/ 1291 h 1292"/>
                  <a:gd name="T4" fmla="*/ 731 w 1295"/>
                  <a:gd name="T5" fmla="*/ 683 h 1292"/>
                  <a:gd name="T6" fmla="*/ 806 w 1295"/>
                  <a:gd name="T7" fmla="*/ 682 h 1292"/>
                  <a:gd name="T8" fmla="*/ 865 w 1295"/>
                  <a:gd name="T9" fmla="*/ 1291 h 1292"/>
                  <a:gd name="T10" fmla="*/ 844 w 1295"/>
                  <a:gd name="T11" fmla="*/ 565 h 1292"/>
                  <a:gd name="T12" fmla="*/ 731 w 1295"/>
                  <a:gd name="T13" fmla="*/ 683 h 1292"/>
                  <a:gd name="T14" fmla="*/ 269 w 1295"/>
                  <a:gd name="T15" fmla="*/ 862 h 1292"/>
                  <a:gd name="T16" fmla="*/ 328 w 1295"/>
                  <a:gd name="T17" fmla="*/ 1291 h 1292"/>
                  <a:gd name="T18" fmla="*/ 376 w 1295"/>
                  <a:gd name="T19" fmla="*/ 191 h 1292"/>
                  <a:gd name="T20" fmla="*/ 220 w 1295"/>
                  <a:gd name="T21" fmla="*/ 191 h 1292"/>
                  <a:gd name="T22" fmla="*/ 298 w 1295"/>
                  <a:gd name="T23" fmla="*/ 59 h 1292"/>
                  <a:gd name="T24" fmla="*/ 376 w 1295"/>
                  <a:gd name="T25" fmla="*/ 191 h 1292"/>
                  <a:gd name="T26" fmla="*/ 298 w 1295"/>
                  <a:gd name="T27" fmla="*/ 0 h 1292"/>
                  <a:gd name="T28" fmla="*/ 161 w 1295"/>
                  <a:gd name="T29" fmla="*/ 191 h 1292"/>
                  <a:gd name="T30" fmla="*/ 435 w 1295"/>
                  <a:gd name="T31" fmla="*/ 191 h 1292"/>
                  <a:gd name="T32" fmla="*/ 617 w 1295"/>
                  <a:gd name="T33" fmla="*/ 522 h 1292"/>
                  <a:gd name="T34" fmla="*/ 379 w 1295"/>
                  <a:gd name="T35" fmla="*/ 349 h 1292"/>
                  <a:gd name="T36" fmla="*/ 0 w 1295"/>
                  <a:gd name="T37" fmla="*/ 540 h 1292"/>
                  <a:gd name="T38" fmla="*/ 108 w 1295"/>
                  <a:gd name="T39" fmla="*/ 887 h 1292"/>
                  <a:gd name="T40" fmla="*/ 167 w 1295"/>
                  <a:gd name="T41" fmla="*/ 1291 h 1292"/>
                  <a:gd name="T42" fmla="*/ 108 w 1295"/>
                  <a:gd name="T43" fmla="*/ 566 h 1292"/>
                  <a:gd name="T44" fmla="*/ 59 w 1295"/>
                  <a:gd name="T45" fmla="*/ 754 h 1292"/>
                  <a:gd name="T46" fmla="*/ 191 w 1295"/>
                  <a:gd name="T47" fmla="*/ 408 h 1292"/>
                  <a:gd name="T48" fmla="*/ 557 w 1295"/>
                  <a:gd name="T49" fmla="*/ 539 h 1292"/>
                  <a:gd name="T50" fmla="*/ 688 w 1295"/>
                  <a:gd name="T51" fmla="*/ 734 h 1292"/>
                  <a:gd name="T52" fmla="*/ 647 w 1295"/>
                  <a:gd name="T53" fmla="*/ 758 h 1292"/>
                  <a:gd name="T54" fmla="*/ 619 w 1295"/>
                  <a:gd name="T55" fmla="*/ 747 h 1292"/>
                  <a:gd name="T56" fmla="*/ 422 w 1295"/>
                  <a:gd name="T57" fmla="*/ 566 h 1292"/>
                  <a:gd name="T58" fmla="*/ 403 w 1295"/>
                  <a:gd name="T59" fmla="*/ 1291 h 1292"/>
                  <a:gd name="T60" fmla="*/ 462 w 1295"/>
                  <a:gd name="T61" fmla="*/ 667 h 1292"/>
                  <a:gd name="T62" fmla="*/ 647 w 1295"/>
                  <a:gd name="T63" fmla="*/ 817 h 1292"/>
                  <a:gd name="T64" fmla="*/ 716 w 1295"/>
                  <a:gd name="T65" fmla="*/ 789 h 1292"/>
                  <a:gd name="T66" fmla="*/ 751 w 1295"/>
                  <a:gd name="T67" fmla="*/ 722 h 1292"/>
                  <a:gd name="T68" fmla="*/ 1074 w 1295"/>
                  <a:gd name="T69" fmla="*/ 191 h 1292"/>
                  <a:gd name="T70" fmla="*/ 918 w 1295"/>
                  <a:gd name="T71" fmla="*/ 191 h 1292"/>
                  <a:gd name="T72" fmla="*/ 996 w 1295"/>
                  <a:gd name="T73" fmla="*/ 59 h 1292"/>
                  <a:gd name="T74" fmla="*/ 1074 w 1295"/>
                  <a:gd name="T75" fmla="*/ 191 h 1292"/>
                  <a:gd name="T76" fmla="*/ 996 w 1295"/>
                  <a:gd name="T77" fmla="*/ 0 h 1292"/>
                  <a:gd name="T78" fmla="*/ 859 w 1295"/>
                  <a:gd name="T79" fmla="*/ 191 h 1292"/>
                  <a:gd name="T80" fmla="*/ 1133 w 1295"/>
                  <a:gd name="T81" fmla="*/ 191 h 1292"/>
                  <a:gd name="T82" fmla="*/ 1294 w 1295"/>
                  <a:gd name="T83" fmla="*/ 540 h 1292"/>
                  <a:gd name="T84" fmla="*/ 916 w 1295"/>
                  <a:gd name="T85" fmla="*/ 349 h 1292"/>
                  <a:gd name="T86" fmla="*/ 677 w 1295"/>
                  <a:gd name="T87" fmla="*/ 550 h 1292"/>
                  <a:gd name="T88" fmla="*/ 780 w 1295"/>
                  <a:gd name="T89" fmla="*/ 501 h 1292"/>
                  <a:gd name="T90" fmla="*/ 1103 w 1295"/>
                  <a:gd name="T91" fmla="*/ 408 h 1292"/>
                  <a:gd name="T92" fmla="*/ 1235 w 1295"/>
                  <a:gd name="T93" fmla="*/ 754 h 1292"/>
                  <a:gd name="T94" fmla="*/ 1160 w 1295"/>
                  <a:gd name="T95" fmla="*/ 566 h 1292"/>
                  <a:gd name="T96" fmla="*/ 1101 w 1295"/>
                  <a:gd name="T97" fmla="*/ 1291 h 1292"/>
                  <a:gd name="T98" fmla="*/ 1160 w 1295"/>
                  <a:gd name="T99" fmla="*/ 891 h 1292"/>
                  <a:gd name="T100" fmla="*/ 1294 w 1295"/>
                  <a:gd name="T101" fmla="*/ 540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5" h="1292">
                    <a:moveTo>
                      <a:pt x="1026" y="862"/>
                    </a:moveTo>
                    <a:lnTo>
                      <a:pt x="967" y="862"/>
                    </a:lnTo>
                    <a:lnTo>
                      <a:pt x="967" y="1291"/>
                    </a:lnTo>
                    <a:lnTo>
                      <a:pt x="1026" y="1291"/>
                    </a:lnTo>
                    <a:lnTo>
                      <a:pt x="1026" y="862"/>
                    </a:lnTo>
                    <a:close/>
                    <a:moveTo>
                      <a:pt x="731" y="683"/>
                    </a:moveTo>
                    <a:lnTo>
                      <a:pt x="778" y="718"/>
                    </a:lnTo>
                    <a:lnTo>
                      <a:pt x="806" y="682"/>
                    </a:lnTo>
                    <a:lnTo>
                      <a:pt x="806" y="1291"/>
                    </a:lnTo>
                    <a:lnTo>
                      <a:pt x="865" y="1291"/>
                    </a:lnTo>
                    <a:lnTo>
                      <a:pt x="865" y="593"/>
                    </a:lnTo>
                    <a:cubicBezTo>
                      <a:pt x="865" y="581"/>
                      <a:pt x="856" y="569"/>
                      <a:pt x="844" y="565"/>
                    </a:cubicBezTo>
                    <a:cubicBezTo>
                      <a:pt x="832" y="561"/>
                      <a:pt x="819" y="565"/>
                      <a:pt x="811" y="576"/>
                    </a:cubicBezTo>
                    <a:lnTo>
                      <a:pt x="731" y="683"/>
                    </a:lnTo>
                    <a:close/>
                    <a:moveTo>
                      <a:pt x="328" y="862"/>
                    </a:moveTo>
                    <a:lnTo>
                      <a:pt x="269" y="862"/>
                    </a:lnTo>
                    <a:lnTo>
                      <a:pt x="269" y="1291"/>
                    </a:lnTo>
                    <a:lnTo>
                      <a:pt x="328" y="1291"/>
                    </a:lnTo>
                    <a:lnTo>
                      <a:pt x="328" y="862"/>
                    </a:lnTo>
                    <a:close/>
                    <a:moveTo>
                      <a:pt x="376" y="191"/>
                    </a:moveTo>
                    <a:cubicBezTo>
                      <a:pt x="376" y="237"/>
                      <a:pt x="345" y="269"/>
                      <a:pt x="298" y="269"/>
                    </a:cubicBezTo>
                    <a:cubicBezTo>
                      <a:pt x="252" y="269"/>
                      <a:pt x="220" y="237"/>
                      <a:pt x="220" y="191"/>
                    </a:cubicBezTo>
                    <a:lnTo>
                      <a:pt x="220" y="137"/>
                    </a:lnTo>
                    <a:cubicBezTo>
                      <a:pt x="220" y="91"/>
                      <a:pt x="252" y="59"/>
                      <a:pt x="298" y="59"/>
                    </a:cubicBezTo>
                    <a:cubicBezTo>
                      <a:pt x="345" y="59"/>
                      <a:pt x="376" y="91"/>
                      <a:pt x="376" y="137"/>
                    </a:cubicBezTo>
                    <a:lnTo>
                      <a:pt x="376" y="191"/>
                    </a:lnTo>
                    <a:close/>
                    <a:moveTo>
                      <a:pt x="435" y="137"/>
                    </a:moveTo>
                    <a:cubicBezTo>
                      <a:pt x="435" y="58"/>
                      <a:pt x="378" y="0"/>
                      <a:pt x="298" y="0"/>
                    </a:cubicBezTo>
                    <a:cubicBezTo>
                      <a:pt x="219" y="0"/>
                      <a:pt x="161" y="58"/>
                      <a:pt x="161" y="137"/>
                    </a:cubicBezTo>
                    <a:lnTo>
                      <a:pt x="161" y="191"/>
                    </a:lnTo>
                    <a:cubicBezTo>
                      <a:pt x="161" y="270"/>
                      <a:pt x="219" y="328"/>
                      <a:pt x="298" y="328"/>
                    </a:cubicBezTo>
                    <a:cubicBezTo>
                      <a:pt x="378" y="328"/>
                      <a:pt x="435" y="270"/>
                      <a:pt x="435" y="191"/>
                    </a:cubicBezTo>
                    <a:lnTo>
                      <a:pt x="435" y="137"/>
                    </a:lnTo>
                    <a:close/>
                    <a:moveTo>
                      <a:pt x="617" y="522"/>
                    </a:moveTo>
                    <a:cubicBezTo>
                      <a:pt x="614" y="517"/>
                      <a:pt x="610" y="512"/>
                      <a:pt x="605" y="505"/>
                    </a:cubicBezTo>
                    <a:cubicBezTo>
                      <a:pt x="567" y="451"/>
                      <a:pt x="496" y="349"/>
                      <a:pt x="379" y="349"/>
                    </a:cubicBezTo>
                    <a:lnTo>
                      <a:pt x="191" y="349"/>
                    </a:lnTo>
                    <a:cubicBezTo>
                      <a:pt x="99" y="349"/>
                      <a:pt x="0" y="426"/>
                      <a:pt x="0" y="540"/>
                    </a:cubicBezTo>
                    <a:lnTo>
                      <a:pt x="0" y="754"/>
                    </a:lnTo>
                    <a:cubicBezTo>
                      <a:pt x="0" y="815"/>
                      <a:pt x="49" y="872"/>
                      <a:pt x="108" y="887"/>
                    </a:cubicBezTo>
                    <a:lnTo>
                      <a:pt x="108" y="1291"/>
                    </a:lnTo>
                    <a:lnTo>
                      <a:pt x="167" y="1291"/>
                    </a:lnTo>
                    <a:lnTo>
                      <a:pt x="167" y="566"/>
                    </a:lnTo>
                    <a:lnTo>
                      <a:pt x="108" y="566"/>
                    </a:lnTo>
                    <a:lnTo>
                      <a:pt x="108" y="824"/>
                    </a:lnTo>
                    <a:cubicBezTo>
                      <a:pt x="81" y="811"/>
                      <a:pt x="59" y="782"/>
                      <a:pt x="59" y="754"/>
                    </a:cubicBezTo>
                    <a:lnTo>
                      <a:pt x="59" y="540"/>
                    </a:lnTo>
                    <a:cubicBezTo>
                      <a:pt x="59" y="454"/>
                      <a:pt x="136" y="408"/>
                      <a:pt x="191" y="408"/>
                    </a:cubicBezTo>
                    <a:lnTo>
                      <a:pt x="379" y="408"/>
                    </a:lnTo>
                    <a:cubicBezTo>
                      <a:pt x="465" y="408"/>
                      <a:pt x="523" y="490"/>
                      <a:pt x="557" y="539"/>
                    </a:cubicBezTo>
                    <a:cubicBezTo>
                      <a:pt x="562" y="546"/>
                      <a:pt x="566" y="552"/>
                      <a:pt x="570" y="557"/>
                    </a:cubicBezTo>
                    <a:cubicBezTo>
                      <a:pt x="596" y="593"/>
                      <a:pt x="660" y="691"/>
                      <a:pt x="688" y="734"/>
                    </a:cubicBezTo>
                    <a:lnTo>
                      <a:pt x="675" y="747"/>
                    </a:lnTo>
                    <a:cubicBezTo>
                      <a:pt x="668" y="754"/>
                      <a:pt x="658" y="758"/>
                      <a:pt x="647" y="758"/>
                    </a:cubicBezTo>
                    <a:lnTo>
                      <a:pt x="647" y="758"/>
                    </a:lnTo>
                    <a:cubicBezTo>
                      <a:pt x="636" y="758"/>
                      <a:pt x="626" y="754"/>
                      <a:pt x="619" y="747"/>
                    </a:cubicBezTo>
                    <a:lnTo>
                      <a:pt x="454" y="573"/>
                    </a:lnTo>
                    <a:cubicBezTo>
                      <a:pt x="446" y="564"/>
                      <a:pt x="433" y="561"/>
                      <a:pt x="422" y="566"/>
                    </a:cubicBezTo>
                    <a:cubicBezTo>
                      <a:pt x="410" y="570"/>
                      <a:pt x="403" y="581"/>
                      <a:pt x="403" y="593"/>
                    </a:cubicBezTo>
                    <a:lnTo>
                      <a:pt x="403" y="1291"/>
                    </a:lnTo>
                    <a:lnTo>
                      <a:pt x="462" y="1291"/>
                    </a:lnTo>
                    <a:lnTo>
                      <a:pt x="462" y="667"/>
                    </a:lnTo>
                    <a:lnTo>
                      <a:pt x="577" y="788"/>
                    </a:lnTo>
                    <a:cubicBezTo>
                      <a:pt x="596" y="807"/>
                      <a:pt x="620" y="817"/>
                      <a:pt x="647" y="817"/>
                    </a:cubicBezTo>
                    <a:lnTo>
                      <a:pt x="647" y="817"/>
                    </a:lnTo>
                    <a:cubicBezTo>
                      <a:pt x="673" y="817"/>
                      <a:pt x="698" y="807"/>
                      <a:pt x="716" y="789"/>
                    </a:cubicBezTo>
                    <a:lnTo>
                      <a:pt x="747" y="759"/>
                    </a:lnTo>
                    <a:cubicBezTo>
                      <a:pt x="757" y="749"/>
                      <a:pt x="758" y="734"/>
                      <a:pt x="751" y="722"/>
                    </a:cubicBezTo>
                    <a:cubicBezTo>
                      <a:pt x="747" y="716"/>
                      <a:pt x="652" y="570"/>
                      <a:pt x="617" y="522"/>
                    </a:cubicBezTo>
                    <a:close/>
                    <a:moveTo>
                      <a:pt x="1074" y="191"/>
                    </a:moveTo>
                    <a:cubicBezTo>
                      <a:pt x="1074" y="237"/>
                      <a:pt x="1043" y="269"/>
                      <a:pt x="996" y="269"/>
                    </a:cubicBezTo>
                    <a:cubicBezTo>
                      <a:pt x="950" y="269"/>
                      <a:pt x="918" y="237"/>
                      <a:pt x="918" y="191"/>
                    </a:cubicBezTo>
                    <a:lnTo>
                      <a:pt x="918" y="137"/>
                    </a:lnTo>
                    <a:cubicBezTo>
                      <a:pt x="918" y="91"/>
                      <a:pt x="950" y="59"/>
                      <a:pt x="996" y="59"/>
                    </a:cubicBezTo>
                    <a:cubicBezTo>
                      <a:pt x="1043" y="59"/>
                      <a:pt x="1074" y="91"/>
                      <a:pt x="1074" y="137"/>
                    </a:cubicBezTo>
                    <a:lnTo>
                      <a:pt x="1074" y="191"/>
                    </a:lnTo>
                    <a:close/>
                    <a:moveTo>
                      <a:pt x="1133" y="137"/>
                    </a:moveTo>
                    <a:cubicBezTo>
                      <a:pt x="1133" y="58"/>
                      <a:pt x="1075" y="0"/>
                      <a:pt x="996" y="0"/>
                    </a:cubicBezTo>
                    <a:cubicBezTo>
                      <a:pt x="917" y="0"/>
                      <a:pt x="859" y="58"/>
                      <a:pt x="859" y="137"/>
                    </a:cubicBezTo>
                    <a:lnTo>
                      <a:pt x="859" y="191"/>
                    </a:lnTo>
                    <a:cubicBezTo>
                      <a:pt x="859" y="270"/>
                      <a:pt x="917" y="328"/>
                      <a:pt x="996" y="328"/>
                    </a:cubicBezTo>
                    <a:cubicBezTo>
                      <a:pt x="1075" y="328"/>
                      <a:pt x="1133" y="270"/>
                      <a:pt x="1133" y="191"/>
                    </a:cubicBezTo>
                    <a:lnTo>
                      <a:pt x="1133" y="137"/>
                    </a:lnTo>
                    <a:close/>
                    <a:moveTo>
                      <a:pt x="1294" y="540"/>
                    </a:moveTo>
                    <a:cubicBezTo>
                      <a:pt x="1294" y="426"/>
                      <a:pt x="1195" y="349"/>
                      <a:pt x="1103" y="349"/>
                    </a:cubicBezTo>
                    <a:lnTo>
                      <a:pt x="916" y="349"/>
                    </a:lnTo>
                    <a:cubicBezTo>
                      <a:pt x="815" y="349"/>
                      <a:pt x="752" y="434"/>
                      <a:pt x="729" y="471"/>
                    </a:cubicBezTo>
                    <a:cubicBezTo>
                      <a:pt x="716" y="493"/>
                      <a:pt x="677" y="549"/>
                      <a:pt x="677" y="550"/>
                    </a:cubicBezTo>
                    <a:lnTo>
                      <a:pt x="725" y="583"/>
                    </a:lnTo>
                    <a:cubicBezTo>
                      <a:pt x="727" y="581"/>
                      <a:pt x="765" y="525"/>
                      <a:pt x="780" y="501"/>
                    </a:cubicBezTo>
                    <a:cubicBezTo>
                      <a:pt x="793" y="480"/>
                      <a:pt x="843" y="408"/>
                      <a:pt x="916" y="408"/>
                    </a:cubicBezTo>
                    <a:lnTo>
                      <a:pt x="1103" y="408"/>
                    </a:lnTo>
                    <a:cubicBezTo>
                      <a:pt x="1166" y="408"/>
                      <a:pt x="1235" y="462"/>
                      <a:pt x="1235" y="540"/>
                    </a:cubicBezTo>
                    <a:lnTo>
                      <a:pt x="1235" y="754"/>
                    </a:lnTo>
                    <a:cubicBezTo>
                      <a:pt x="1235" y="791"/>
                      <a:pt x="1196" y="830"/>
                      <a:pt x="1160" y="832"/>
                    </a:cubicBezTo>
                    <a:lnTo>
                      <a:pt x="1160" y="566"/>
                    </a:lnTo>
                    <a:lnTo>
                      <a:pt x="1101" y="566"/>
                    </a:lnTo>
                    <a:lnTo>
                      <a:pt x="1101" y="1291"/>
                    </a:lnTo>
                    <a:lnTo>
                      <a:pt x="1160" y="1291"/>
                    </a:lnTo>
                    <a:lnTo>
                      <a:pt x="1160" y="891"/>
                    </a:lnTo>
                    <a:cubicBezTo>
                      <a:pt x="1228" y="889"/>
                      <a:pt x="1294" y="823"/>
                      <a:pt x="1294" y="754"/>
                    </a:cubicBezTo>
                    <a:lnTo>
                      <a:pt x="1294" y="5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3" name="Puolivapaa piirto 166">
              <a:extLst>
                <a:ext uri="{FF2B5EF4-FFF2-40B4-BE49-F238E27FC236}">
                  <a16:creationId xmlns:a16="http://schemas.microsoft.com/office/drawing/2014/main" id="{20103028-136B-CB4F-9683-99C66E2B0C3C}"/>
                </a:ext>
              </a:extLst>
            </p:cNvPr>
            <p:cNvSpPr/>
            <p:nvPr userDrawn="1"/>
          </p:nvSpPr>
          <p:spPr>
            <a:xfrm>
              <a:off x="965200" y="357505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4" name="Puolivapaa piirto 167">
              <a:extLst>
                <a:ext uri="{FF2B5EF4-FFF2-40B4-BE49-F238E27FC236}">
                  <a16:creationId xmlns:a16="http://schemas.microsoft.com/office/drawing/2014/main" id="{5CDFB465-7167-A44A-8688-DEBE8BD05ED5}"/>
                </a:ext>
              </a:extLst>
            </p:cNvPr>
            <p:cNvSpPr/>
            <p:nvPr userDrawn="1"/>
          </p:nvSpPr>
          <p:spPr>
            <a:xfrm>
              <a:off x="1219084" y="3579211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97" name="Ryhmä 170">
            <a:extLst>
              <a:ext uri="{FF2B5EF4-FFF2-40B4-BE49-F238E27FC236}">
                <a16:creationId xmlns:a16="http://schemas.microsoft.com/office/drawing/2014/main" id="{A136D286-BE0D-5841-99F7-C23AE60612B5}"/>
              </a:ext>
            </a:extLst>
          </p:cNvPr>
          <p:cNvGrpSpPr/>
          <p:nvPr userDrawn="1"/>
        </p:nvGrpSpPr>
        <p:grpSpPr>
          <a:xfrm>
            <a:off x="752722" y="4454581"/>
            <a:ext cx="710291" cy="710292"/>
            <a:chOff x="752722" y="4454581"/>
            <a:chExt cx="710291" cy="710292"/>
          </a:xfrm>
        </p:grpSpPr>
        <p:grpSp>
          <p:nvGrpSpPr>
            <p:cNvPr id="498" name="Group 459">
              <a:extLst>
                <a:ext uri="{FF2B5EF4-FFF2-40B4-BE49-F238E27FC236}">
                  <a16:creationId xmlns:a16="http://schemas.microsoft.com/office/drawing/2014/main" id="{D3C3F6E7-10D6-0948-A785-58C7F89412F4}"/>
                </a:ext>
              </a:extLst>
            </p:cNvPr>
            <p:cNvGrpSpPr/>
            <p:nvPr userDrawn="1"/>
          </p:nvGrpSpPr>
          <p:grpSpPr>
            <a:xfrm>
              <a:off x="752722" y="4454581"/>
              <a:ext cx="710291" cy="710292"/>
              <a:chOff x="6982974" y="4528578"/>
              <a:chExt cx="710291" cy="710292"/>
            </a:xfrm>
          </p:grpSpPr>
          <p:sp>
            <p:nvSpPr>
              <p:cNvPr id="501" name="Rectangle 460">
                <a:extLst>
                  <a:ext uri="{FF2B5EF4-FFF2-40B4-BE49-F238E27FC236}">
                    <a16:creationId xmlns:a16="http://schemas.microsoft.com/office/drawing/2014/main" id="{F6F8C89C-E8F5-4D4F-917B-0B6F39CD950B}"/>
                  </a:ext>
                </a:extLst>
              </p:cNvPr>
              <p:cNvSpPr/>
              <p:nvPr/>
            </p:nvSpPr>
            <p:spPr>
              <a:xfrm>
                <a:off x="6982974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2" name="Freeform 23">
                <a:extLst>
                  <a:ext uri="{FF2B5EF4-FFF2-40B4-BE49-F238E27FC236}">
                    <a16:creationId xmlns:a16="http://schemas.microsoft.com/office/drawing/2014/main" id="{E5FB8CBA-9922-D94C-9BED-CB65B15C0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3488" y="4648774"/>
                <a:ext cx="449262" cy="469900"/>
              </a:xfrm>
              <a:custGeom>
                <a:avLst/>
                <a:gdLst>
                  <a:gd name="T0" fmla="*/ 712 w 1247"/>
                  <a:gd name="T1" fmla="*/ 1038 h 1304"/>
                  <a:gd name="T2" fmla="*/ 817 w 1247"/>
                  <a:gd name="T3" fmla="*/ 1049 h 1304"/>
                  <a:gd name="T4" fmla="*/ 848 w 1247"/>
                  <a:gd name="T5" fmla="*/ 1303 h 1304"/>
                  <a:gd name="T6" fmla="*/ 880 w 1247"/>
                  <a:gd name="T7" fmla="*/ 1049 h 1304"/>
                  <a:gd name="T8" fmla="*/ 987 w 1247"/>
                  <a:gd name="T9" fmla="*/ 1272 h 1304"/>
                  <a:gd name="T10" fmla="*/ 1049 w 1247"/>
                  <a:gd name="T11" fmla="*/ 1272 h 1304"/>
                  <a:gd name="T12" fmla="*/ 1131 w 1247"/>
                  <a:gd name="T13" fmla="*/ 1049 h 1304"/>
                  <a:gd name="T14" fmla="*/ 1161 w 1247"/>
                  <a:gd name="T15" fmla="*/ 1013 h 1304"/>
                  <a:gd name="T16" fmla="*/ 1041 w 1247"/>
                  <a:gd name="T17" fmla="*/ 452 h 1304"/>
                  <a:gd name="T18" fmla="*/ 1094 w 1247"/>
                  <a:gd name="T19" fmla="*/ 987 h 1304"/>
                  <a:gd name="T20" fmla="*/ 851 w 1247"/>
                  <a:gd name="T21" fmla="*/ 487 h 1304"/>
                  <a:gd name="T22" fmla="*/ 790 w 1247"/>
                  <a:gd name="T23" fmla="*/ 478 h 1304"/>
                  <a:gd name="T24" fmla="*/ 394 w 1247"/>
                  <a:gd name="T25" fmla="*/ 1272 h 1304"/>
                  <a:gd name="T26" fmla="*/ 456 w 1247"/>
                  <a:gd name="T27" fmla="*/ 1272 h 1304"/>
                  <a:gd name="T28" fmla="*/ 425 w 1247"/>
                  <a:gd name="T29" fmla="*/ 508 h 1304"/>
                  <a:gd name="T30" fmla="*/ 394 w 1247"/>
                  <a:gd name="T31" fmla="*/ 1272 h 1304"/>
                  <a:gd name="T32" fmla="*/ 285 w 1247"/>
                  <a:gd name="T33" fmla="*/ 1303 h 1304"/>
                  <a:gd name="T34" fmla="*/ 316 w 1247"/>
                  <a:gd name="T35" fmla="*/ 849 h 1304"/>
                  <a:gd name="T36" fmla="*/ 254 w 1247"/>
                  <a:gd name="T37" fmla="*/ 849 h 1304"/>
                  <a:gd name="T38" fmla="*/ 113 w 1247"/>
                  <a:gd name="T39" fmla="*/ 1272 h 1304"/>
                  <a:gd name="T40" fmla="*/ 175 w 1247"/>
                  <a:gd name="T41" fmla="*/ 1272 h 1304"/>
                  <a:gd name="T42" fmla="*/ 144 w 1247"/>
                  <a:gd name="T43" fmla="*/ 508 h 1304"/>
                  <a:gd name="T44" fmla="*/ 113 w 1247"/>
                  <a:gd name="T45" fmla="*/ 1272 h 1304"/>
                  <a:gd name="T46" fmla="*/ 285 w 1247"/>
                  <a:gd name="T47" fmla="*/ 257 h 1304"/>
                  <a:gd name="T48" fmla="*/ 203 w 1247"/>
                  <a:gd name="T49" fmla="*/ 143 h 1304"/>
                  <a:gd name="T50" fmla="*/ 367 w 1247"/>
                  <a:gd name="T51" fmla="*/ 145 h 1304"/>
                  <a:gd name="T52" fmla="*/ 285 w 1247"/>
                  <a:gd name="T53" fmla="*/ 0 h 1304"/>
                  <a:gd name="T54" fmla="*/ 284 w 1247"/>
                  <a:gd name="T55" fmla="*/ 288 h 1304"/>
                  <a:gd name="T56" fmla="*/ 428 w 1247"/>
                  <a:gd name="T57" fmla="*/ 145 h 1304"/>
                  <a:gd name="T58" fmla="*/ 569 w 1247"/>
                  <a:gd name="T59" fmla="*/ 511 h 1304"/>
                  <a:gd name="T60" fmla="*/ 172 w 1247"/>
                  <a:gd name="T61" fmla="*/ 310 h 1304"/>
                  <a:gd name="T62" fmla="*/ 0 w 1247"/>
                  <a:gd name="T63" fmla="*/ 821 h 1304"/>
                  <a:gd name="T64" fmla="*/ 62 w 1247"/>
                  <a:gd name="T65" fmla="*/ 821 h 1304"/>
                  <a:gd name="T66" fmla="*/ 172 w 1247"/>
                  <a:gd name="T67" fmla="*/ 373 h 1304"/>
                  <a:gd name="T68" fmla="*/ 507 w 1247"/>
                  <a:gd name="T69" fmla="*/ 511 h 1304"/>
                  <a:gd name="T70" fmla="*/ 538 w 1247"/>
                  <a:gd name="T71" fmla="*/ 852 h 1304"/>
                  <a:gd name="T72" fmla="*/ 569 w 1247"/>
                  <a:gd name="T73" fmla="*/ 511 h 1304"/>
                  <a:gd name="T74" fmla="*/ 933 w 1247"/>
                  <a:gd name="T75" fmla="*/ 257 h 1304"/>
                  <a:gd name="T76" fmla="*/ 851 w 1247"/>
                  <a:gd name="T77" fmla="*/ 143 h 1304"/>
                  <a:gd name="T78" fmla="*/ 991 w 1247"/>
                  <a:gd name="T79" fmla="*/ 87 h 1304"/>
                  <a:gd name="T80" fmla="*/ 933 w 1247"/>
                  <a:gd name="T81" fmla="*/ 226 h 1304"/>
                  <a:gd name="T82" fmla="*/ 933 w 1247"/>
                  <a:gd name="T83" fmla="*/ 0 h 1304"/>
                  <a:gd name="T84" fmla="*/ 932 w 1247"/>
                  <a:gd name="T85" fmla="*/ 288 h 1304"/>
                  <a:gd name="T86" fmla="*/ 1077 w 1247"/>
                  <a:gd name="T87" fmla="*/ 145 h 1304"/>
                  <a:gd name="T88" fmla="*/ 1246 w 1247"/>
                  <a:gd name="T89" fmla="*/ 787 h 1304"/>
                  <a:gd name="T90" fmla="*/ 1018 w 1247"/>
                  <a:gd name="T91" fmla="*/ 310 h 1304"/>
                  <a:gd name="T92" fmla="*/ 677 w 1247"/>
                  <a:gd name="T93" fmla="*/ 477 h 1304"/>
                  <a:gd name="T94" fmla="*/ 681 w 1247"/>
                  <a:gd name="T95" fmla="*/ 799 h 1304"/>
                  <a:gd name="T96" fmla="*/ 848 w 1247"/>
                  <a:gd name="T97" fmla="*/ 373 h 1304"/>
                  <a:gd name="T98" fmla="*/ 1128 w 1247"/>
                  <a:gd name="T99" fmla="*/ 488 h 1304"/>
                  <a:gd name="T100" fmla="*/ 1246 w 1247"/>
                  <a:gd name="T101" fmla="*/ 787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7" h="1304">
                    <a:moveTo>
                      <a:pt x="705" y="1013"/>
                    </a:moveTo>
                    <a:cubicBezTo>
                      <a:pt x="704" y="1022"/>
                      <a:pt x="706" y="1031"/>
                      <a:pt x="712" y="1038"/>
                    </a:cubicBezTo>
                    <a:cubicBezTo>
                      <a:pt x="718" y="1045"/>
                      <a:pt x="727" y="1049"/>
                      <a:pt x="736" y="1049"/>
                    </a:cubicBezTo>
                    <a:lnTo>
                      <a:pt x="817" y="1049"/>
                    </a:lnTo>
                    <a:lnTo>
                      <a:pt x="817" y="1272"/>
                    </a:lnTo>
                    <a:cubicBezTo>
                      <a:pt x="817" y="1289"/>
                      <a:pt x="831" y="1303"/>
                      <a:pt x="848" y="1303"/>
                    </a:cubicBezTo>
                    <a:cubicBezTo>
                      <a:pt x="866" y="1303"/>
                      <a:pt x="880" y="1289"/>
                      <a:pt x="880" y="1272"/>
                    </a:cubicBezTo>
                    <a:lnTo>
                      <a:pt x="880" y="1049"/>
                    </a:lnTo>
                    <a:lnTo>
                      <a:pt x="987" y="1049"/>
                    </a:lnTo>
                    <a:lnTo>
                      <a:pt x="987" y="1272"/>
                    </a:lnTo>
                    <a:cubicBezTo>
                      <a:pt x="987" y="1289"/>
                      <a:pt x="1001" y="1303"/>
                      <a:pt x="1018" y="1303"/>
                    </a:cubicBezTo>
                    <a:cubicBezTo>
                      <a:pt x="1035" y="1303"/>
                      <a:pt x="1049" y="1289"/>
                      <a:pt x="1049" y="1272"/>
                    </a:cubicBezTo>
                    <a:lnTo>
                      <a:pt x="1049" y="1049"/>
                    </a:lnTo>
                    <a:lnTo>
                      <a:pt x="1131" y="1049"/>
                    </a:lnTo>
                    <a:cubicBezTo>
                      <a:pt x="1140" y="1049"/>
                      <a:pt x="1148" y="1045"/>
                      <a:pt x="1154" y="1038"/>
                    </a:cubicBezTo>
                    <a:cubicBezTo>
                      <a:pt x="1160" y="1031"/>
                      <a:pt x="1163" y="1022"/>
                      <a:pt x="1161" y="1013"/>
                    </a:cubicBezTo>
                    <a:lnTo>
                      <a:pt x="1077" y="478"/>
                    </a:lnTo>
                    <a:cubicBezTo>
                      <a:pt x="1074" y="461"/>
                      <a:pt x="1058" y="449"/>
                      <a:pt x="1041" y="452"/>
                    </a:cubicBezTo>
                    <a:cubicBezTo>
                      <a:pt x="1024" y="455"/>
                      <a:pt x="1013" y="471"/>
                      <a:pt x="1015" y="487"/>
                    </a:cubicBezTo>
                    <a:lnTo>
                      <a:pt x="1094" y="987"/>
                    </a:lnTo>
                    <a:lnTo>
                      <a:pt x="772" y="987"/>
                    </a:lnTo>
                    <a:lnTo>
                      <a:pt x="851" y="487"/>
                    </a:lnTo>
                    <a:cubicBezTo>
                      <a:pt x="854" y="471"/>
                      <a:pt x="842" y="455"/>
                      <a:pt x="825" y="452"/>
                    </a:cubicBezTo>
                    <a:cubicBezTo>
                      <a:pt x="808" y="449"/>
                      <a:pt x="792" y="461"/>
                      <a:pt x="790" y="478"/>
                    </a:cubicBezTo>
                    <a:lnTo>
                      <a:pt x="705" y="1013"/>
                    </a:lnTo>
                    <a:close/>
                    <a:moveTo>
                      <a:pt x="394" y="1272"/>
                    </a:moveTo>
                    <a:cubicBezTo>
                      <a:pt x="394" y="1289"/>
                      <a:pt x="408" y="1303"/>
                      <a:pt x="425" y="1303"/>
                    </a:cubicBezTo>
                    <a:cubicBezTo>
                      <a:pt x="442" y="1303"/>
                      <a:pt x="456" y="1289"/>
                      <a:pt x="456" y="1272"/>
                    </a:cubicBezTo>
                    <a:lnTo>
                      <a:pt x="456" y="539"/>
                    </a:lnTo>
                    <a:cubicBezTo>
                      <a:pt x="456" y="522"/>
                      <a:pt x="442" y="508"/>
                      <a:pt x="425" y="508"/>
                    </a:cubicBezTo>
                    <a:cubicBezTo>
                      <a:pt x="408" y="508"/>
                      <a:pt x="394" y="522"/>
                      <a:pt x="394" y="539"/>
                    </a:cubicBezTo>
                    <a:lnTo>
                      <a:pt x="394" y="1272"/>
                    </a:lnTo>
                    <a:close/>
                    <a:moveTo>
                      <a:pt x="254" y="1272"/>
                    </a:moveTo>
                    <a:cubicBezTo>
                      <a:pt x="254" y="1289"/>
                      <a:pt x="268" y="1303"/>
                      <a:pt x="285" y="1303"/>
                    </a:cubicBezTo>
                    <a:cubicBezTo>
                      <a:pt x="302" y="1303"/>
                      <a:pt x="316" y="1289"/>
                      <a:pt x="316" y="1272"/>
                    </a:cubicBezTo>
                    <a:lnTo>
                      <a:pt x="316" y="849"/>
                    </a:lnTo>
                    <a:cubicBezTo>
                      <a:pt x="316" y="832"/>
                      <a:pt x="302" y="818"/>
                      <a:pt x="285" y="818"/>
                    </a:cubicBezTo>
                    <a:cubicBezTo>
                      <a:pt x="268" y="818"/>
                      <a:pt x="254" y="832"/>
                      <a:pt x="254" y="849"/>
                    </a:cubicBezTo>
                    <a:lnTo>
                      <a:pt x="254" y="1272"/>
                    </a:lnTo>
                    <a:close/>
                    <a:moveTo>
                      <a:pt x="113" y="1272"/>
                    </a:moveTo>
                    <a:cubicBezTo>
                      <a:pt x="113" y="1289"/>
                      <a:pt x="127" y="1303"/>
                      <a:pt x="144" y="1303"/>
                    </a:cubicBezTo>
                    <a:cubicBezTo>
                      <a:pt x="161" y="1303"/>
                      <a:pt x="175" y="1289"/>
                      <a:pt x="175" y="1272"/>
                    </a:cubicBezTo>
                    <a:lnTo>
                      <a:pt x="175" y="539"/>
                    </a:lnTo>
                    <a:cubicBezTo>
                      <a:pt x="175" y="522"/>
                      <a:pt x="161" y="508"/>
                      <a:pt x="144" y="508"/>
                    </a:cubicBezTo>
                    <a:cubicBezTo>
                      <a:pt x="127" y="508"/>
                      <a:pt x="113" y="522"/>
                      <a:pt x="113" y="539"/>
                    </a:cubicBezTo>
                    <a:lnTo>
                      <a:pt x="113" y="1272"/>
                    </a:lnTo>
                    <a:close/>
                    <a:moveTo>
                      <a:pt x="285" y="226"/>
                    </a:moveTo>
                    <a:lnTo>
                      <a:pt x="285" y="257"/>
                    </a:lnTo>
                    <a:lnTo>
                      <a:pt x="284" y="226"/>
                    </a:lnTo>
                    <a:cubicBezTo>
                      <a:pt x="239" y="225"/>
                      <a:pt x="203" y="188"/>
                      <a:pt x="203" y="143"/>
                    </a:cubicBezTo>
                    <a:cubicBezTo>
                      <a:pt x="204" y="98"/>
                      <a:pt x="240" y="62"/>
                      <a:pt x="286" y="62"/>
                    </a:cubicBezTo>
                    <a:cubicBezTo>
                      <a:pt x="331" y="63"/>
                      <a:pt x="367" y="100"/>
                      <a:pt x="367" y="145"/>
                    </a:cubicBezTo>
                    <a:cubicBezTo>
                      <a:pt x="366" y="189"/>
                      <a:pt x="330" y="226"/>
                      <a:pt x="285" y="226"/>
                    </a:cubicBezTo>
                    <a:close/>
                    <a:moveTo>
                      <a:pt x="285" y="0"/>
                    </a:moveTo>
                    <a:cubicBezTo>
                      <a:pt x="206" y="0"/>
                      <a:pt x="142" y="64"/>
                      <a:pt x="141" y="143"/>
                    </a:cubicBezTo>
                    <a:cubicBezTo>
                      <a:pt x="140" y="222"/>
                      <a:pt x="204" y="287"/>
                      <a:pt x="284" y="288"/>
                    </a:cubicBezTo>
                    <a:lnTo>
                      <a:pt x="285" y="288"/>
                    </a:lnTo>
                    <a:cubicBezTo>
                      <a:pt x="364" y="288"/>
                      <a:pt x="427" y="224"/>
                      <a:pt x="428" y="145"/>
                    </a:cubicBezTo>
                    <a:cubicBezTo>
                      <a:pt x="429" y="66"/>
                      <a:pt x="366" y="1"/>
                      <a:pt x="285" y="0"/>
                    </a:cubicBezTo>
                    <a:close/>
                    <a:moveTo>
                      <a:pt x="569" y="511"/>
                    </a:moveTo>
                    <a:cubicBezTo>
                      <a:pt x="569" y="416"/>
                      <a:pt x="498" y="310"/>
                      <a:pt x="397" y="310"/>
                    </a:cubicBezTo>
                    <a:lnTo>
                      <a:pt x="172" y="310"/>
                    </a:lnTo>
                    <a:cubicBezTo>
                      <a:pt x="71" y="310"/>
                      <a:pt x="0" y="416"/>
                      <a:pt x="0" y="511"/>
                    </a:cubicBezTo>
                    <a:lnTo>
                      <a:pt x="0" y="821"/>
                    </a:lnTo>
                    <a:cubicBezTo>
                      <a:pt x="0" y="838"/>
                      <a:pt x="14" y="852"/>
                      <a:pt x="31" y="852"/>
                    </a:cubicBezTo>
                    <a:cubicBezTo>
                      <a:pt x="48" y="852"/>
                      <a:pt x="62" y="838"/>
                      <a:pt x="62" y="821"/>
                    </a:cubicBezTo>
                    <a:lnTo>
                      <a:pt x="62" y="511"/>
                    </a:lnTo>
                    <a:cubicBezTo>
                      <a:pt x="62" y="447"/>
                      <a:pt x="110" y="373"/>
                      <a:pt x="172" y="373"/>
                    </a:cubicBezTo>
                    <a:lnTo>
                      <a:pt x="397" y="373"/>
                    </a:lnTo>
                    <a:cubicBezTo>
                      <a:pt x="459" y="373"/>
                      <a:pt x="507" y="447"/>
                      <a:pt x="507" y="511"/>
                    </a:cubicBezTo>
                    <a:lnTo>
                      <a:pt x="507" y="821"/>
                    </a:lnTo>
                    <a:cubicBezTo>
                      <a:pt x="507" y="838"/>
                      <a:pt x="521" y="852"/>
                      <a:pt x="538" y="852"/>
                    </a:cubicBezTo>
                    <a:cubicBezTo>
                      <a:pt x="555" y="852"/>
                      <a:pt x="569" y="838"/>
                      <a:pt x="569" y="821"/>
                    </a:cubicBezTo>
                    <a:lnTo>
                      <a:pt x="569" y="511"/>
                    </a:lnTo>
                    <a:close/>
                    <a:moveTo>
                      <a:pt x="933" y="226"/>
                    </a:moveTo>
                    <a:lnTo>
                      <a:pt x="933" y="257"/>
                    </a:lnTo>
                    <a:lnTo>
                      <a:pt x="932" y="226"/>
                    </a:lnTo>
                    <a:cubicBezTo>
                      <a:pt x="887" y="225"/>
                      <a:pt x="851" y="188"/>
                      <a:pt x="851" y="143"/>
                    </a:cubicBezTo>
                    <a:cubicBezTo>
                      <a:pt x="852" y="98"/>
                      <a:pt x="888" y="62"/>
                      <a:pt x="934" y="62"/>
                    </a:cubicBezTo>
                    <a:cubicBezTo>
                      <a:pt x="956" y="62"/>
                      <a:pt x="976" y="71"/>
                      <a:pt x="991" y="87"/>
                    </a:cubicBezTo>
                    <a:cubicBezTo>
                      <a:pt x="1007" y="102"/>
                      <a:pt x="1015" y="123"/>
                      <a:pt x="1015" y="145"/>
                    </a:cubicBezTo>
                    <a:cubicBezTo>
                      <a:pt x="1014" y="189"/>
                      <a:pt x="978" y="226"/>
                      <a:pt x="933" y="226"/>
                    </a:cubicBezTo>
                    <a:close/>
                    <a:moveTo>
                      <a:pt x="1036" y="43"/>
                    </a:moveTo>
                    <a:cubicBezTo>
                      <a:pt x="1009" y="16"/>
                      <a:pt x="973" y="0"/>
                      <a:pt x="933" y="0"/>
                    </a:cubicBezTo>
                    <a:cubicBezTo>
                      <a:pt x="854" y="0"/>
                      <a:pt x="790" y="64"/>
                      <a:pt x="789" y="143"/>
                    </a:cubicBezTo>
                    <a:cubicBezTo>
                      <a:pt x="789" y="222"/>
                      <a:pt x="852" y="287"/>
                      <a:pt x="932" y="288"/>
                    </a:cubicBezTo>
                    <a:lnTo>
                      <a:pt x="933" y="288"/>
                    </a:lnTo>
                    <a:cubicBezTo>
                      <a:pt x="1012" y="288"/>
                      <a:pt x="1076" y="224"/>
                      <a:pt x="1077" y="145"/>
                    </a:cubicBezTo>
                    <a:cubicBezTo>
                      <a:pt x="1077" y="107"/>
                      <a:pt x="1063" y="71"/>
                      <a:pt x="1036" y="43"/>
                    </a:cubicBezTo>
                    <a:close/>
                    <a:moveTo>
                      <a:pt x="1246" y="787"/>
                    </a:moveTo>
                    <a:cubicBezTo>
                      <a:pt x="1246" y="787"/>
                      <a:pt x="1205" y="563"/>
                      <a:pt x="1189" y="477"/>
                    </a:cubicBezTo>
                    <a:cubicBezTo>
                      <a:pt x="1169" y="367"/>
                      <a:pt x="1111" y="310"/>
                      <a:pt x="1018" y="310"/>
                    </a:cubicBezTo>
                    <a:lnTo>
                      <a:pt x="848" y="310"/>
                    </a:lnTo>
                    <a:cubicBezTo>
                      <a:pt x="755" y="310"/>
                      <a:pt x="697" y="367"/>
                      <a:pt x="677" y="477"/>
                    </a:cubicBezTo>
                    <a:cubicBezTo>
                      <a:pt x="661" y="563"/>
                      <a:pt x="620" y="787"/>
                      <a:pt x="620" y="787"/>
                    </a:cubicBezTo>
                    <a:lnTo>
                      <a:pt x="681" y="799"/>
                    </a:lnTo>
                    <a:cubicBezTo>
                      <a:pt x="681" y="799"/>
                      <a:pt x="722" y="575"/>
                      <a:pt x="738" y="488"/>
                    </a:cubicBezTo>
                    <a:cubicBezTo>
                      <a:pt x="753" y="407"/>
                      <a:pt x="786" y="373"/>
                      <a:pt x="848" y="373"/>
                    </a:cubicBezTo>
                    <a:lnTo>
                      <a:pt x="1018" y="373"/>
                    </a:lnTo>
                    <a:cubicBezTo>
                      <a:pt x="1080" y="373"/>
                      <a:pt x="1114" y="407"/>
                      <a:pt x="1128" y="488"/>
                    </a:cubicBezTo>
                    <a:cubicBezTo>
                      <a:pt x="1144" y="575"/>
                      <a:pt x="1185" y="799"/>
                      <a:pt x="1185" y="799"/>
                    </a:cubicBezTo>
                    <a:lnTo>
                      <a:pt x="1246" y="7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99" name="Puolivapaa piirto 172">
              <a:extLst>
                <a:ext uri="{FF2B5EF4-FFF2-40B4-BE49-F238E27FC236}">
                  <a16:creationId xmlns:a16="http://schemas.microsoft.com/office/drawing/2014/main" id="{04080820-0D9A-654B-8336-D209B83FF4FE}"/>
                </a:ext>
              </a:extLst>
            </p:cNvPr>
            <p:cNvSpPr/>
            <p:nvPr userDrawn="1"/>
          </p:nvSpPr>
          <p:spPr>
            <a:xfrm>
              <a:off x="944720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0" name="Puolivapaa piirto 173">
              <a:extLst>
                <a:ext uri="{FF2B5EF4-FFF2-40B4-BE49-F238E27FC236}">
                  <a16:creationId xmlns:a16="http://schemas.microsoft.com/office/drawing/2014/main" id="{92A25056-DA73-A44B-8631-97FE109D1EE6}"/>
                </a:ext>
              </a:extLst>
            </p:cNvPr>
            <p:cNvSpPr/>
            <p:nvPr userDrawn="1"/>
          </p:nvSpPr>
          <p:spPr>
            <a:xfrm>
              <a:off x="1184389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03" name="Ryhmä 1">
            <a:extLst>
              <a:ext uri="{FF2B5EF4-FFF2-40B4-BE49-F238E27FC236}">
                <a16:creationId xmlns:a16="http://schemas.microsoft.com/office/drawing/2014/main" id="{E9B25BC8-0920-4C4C-BACB-9DD295D873D4}"/>
              </a:ext>
            </a:extLst>
          </p:cNvPr>
          <p:cNvGrpSpPr/>
          <p:nvPr userDrawn="1"/>
        </p:nvGrpSpPr>
        <p:grpSpPr>
          <a:xfrm>
            <a:off x="757172" y="5391674"/>
            <a:ext cx="710291" cy="710292"/>
            <a:chOff x="757172" y="5391674"/>
            <a:chExt cx="710291" cy="710292"/>
          </a:xfrm>
        </p:grpSpPr>
        <p:grpSp>
          <p:nvGrpSpPr>
            <p:cNvPr id="504" name="Ryhmä 177">
              <a:extLst>
                <a:ext uri="{FF2B5EF4-FFF2-40B4-BE49-F238E27FC236}">
                  <a16:creationId xmlns:a16="http://schemas.microsoft.com/office/drawing/2014/main" id="{6B41F21F-F69D-274A-91B2-783E4F6B6C27}"/>
                </a:ext>
              </a:extLst>
            </p:cNvPr>
            <p:cNvGrpSpPr/>
            <p:nvPr userDrawn="1"/>
          </p:nvGrpSpPr>
          <p:grpSpPr>
            <a:xfrm>
              <a:off x="757172" y="5391674"/>
              <a:ext cx="710291" cy="710292"/>
              <a:chOff x="1883812" y="4454581"/>
              <a:chExt cx="710291" cy="710292"/>
            </a:xfrm>
          </p:grpSpPr>
          <p:sp>
            <p:nvSpPr>
              <p:cNvPr id="508" name="Rectangle 424">
                <a:extLst>
                  <a:ext uri="{FF2B5EF4-FFF2-40B4-BE49-F238E27FC236}">
                    <a16:creationId xmlns:a16="http://schemas.microsoft.com/office/drawing/2014/main" id="{DC68CE36-BF03-ED40-BFA8-5B5FF0A8F40C}"/>
                  </a:ext>
                </a:extLst>
              </p:cNvPr>
              <p:cNvSpPr/>
              <p:nvPr/>
            </p:nvSpPr>
            <p:spPr>
              <a:xfrm>
                <a:off x="1883812" y="4454581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9" name="Freeform 425">
                <a:extLst>
                  <a:ext uri="{FF2B5EF4-FFF2-40B4-BE49-F238E27FC236}">
                    <a16:creationId xmlns:a16="http://schemas.microsoft.com/office/drawing/2014/main" id="{56CAD6D2-2EEB-AC40-8FD8-FB0B687B5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120" y="4565252"/>
                <a:ext cx="447675" cy="488950"/>
              </a:xfrm>
              <a:custGeom>
                <a:avLst/>
                <a:gdLst>
                  <a:gd name="T0" fmla="*/ 118 w 1248"/>
                  <a:gd name="T1" fmla="*/ 286 h 1362"/>
                  <a:gd name="T2" fmla="*/ 282 w 1248"/>
                  <a:gd name="T3" fmla="*/ 257 h 1362"/>
                  <a:gd name="T4" fmla="*/ 200 w 1248"/>
                  <a:gd name="T5" fmla="*/ 113 h 1362"/>
                  <a:gd name="T6" fmla="*/ 200 w 1248"/>
                  <a:gd name="T7" fmla="*/ 430 h 1362"/>
                  <a:gd name="T8" fmla="*/ 705 w 1248"/>
                  <a:gd name="T9" fmla="*/ 173 h 1362"/>
                  <a:gd name="T10" fmla="*/ 541 w 1248"/>
                  <a:gd name="T11" fmla="*/ 144 h 1362"/>
                  <a:gd name="T12" fmla="*/ 705 w 1248"/>
                  <a:gd name="T13" fmla="*/ 173 h 1362"/>
                  <a:gd name="T14" fmla="*/ 479 w 1248"/>
                  <a:gd name="T15" fmla="*/ 144 h 1362"/>
                  <a:gd name="T16" fmla="*/ 767 w 1248"/>
                  <a:gd name="T17" fmla="*/ 173 h 1362"/>
                  <a:gd name="T18" fmla="*/ 623 w 1248"/>
                  <a:gd name="T19" fmla="*/ 339 h 1362"/>
                  <a:gd name="T20" fmla="*/ 400 w 1248"/>
                  <a:gd name="T21" fmla="*/ 540 h 1362"/>
                  <a:gd name="T22" fmla="*/ 846 w 1248"/>
                  <a:gd name="T23" fmla="*/ 505 h 1362"/>
                  <a:gd name="T24" fmla="*/ 908 w 1248"/>
                  <a:gd name="T25" fmla="*/ 505 h 1362"/>
                  <a:gd name="T26" fmla="*/ 965 w 1248"/>
                  <a:gd name="T27" fmla="*/ 286 h 1362"/>
                  <a:gd name="T28" fmla="*/ 1128 w 1248"/>
                  <a:gd name="T29" fmla="*/ 257 h 1362"/>
                  <a:gd name="T30" fmla="*/ 1047 w 1248"/>
                  <a:gd name="T31" fmla="*/ 113 h 1362"/>
                  <a:gd name="T32" fmla="*/ 1047 w 1248"/>
                  <a:gd name="T33" fmla="*/ 430 h 1362"/>
                  <a:gd name="T34" fmla="*/ 1185 w 1248"/>
                  <a:gd name="T35" fmla="*/ 912 h 1362"/>
                  <a:gd name="T36" fmla="*/ 865 w 1248"/>
                  <a:gd name="T37" fmla="*/ 1038 h 1362"/>
                  <a:gd name="T38" fmla="*/ 796 w 1248"/>
                  <a:gd name="T39" fmla="*/ 963 h 1362"/>
                  <a:gd name="T40" fmla="*/ 1049 w 1248"/>
                  <a:gd name="T41" fmla="*/ 878 h 1362"/>
                  <a:gd name="T42" fmla="*/ 1081 w 1248"/>
                  <a:gd name="T43" fmla="*/ 602 h 1362"/>
                  <a:gd name="T44" fmla="*/ 748 w 1248"/>
                  <a:gd name="T45" fmla="*/ 683 h 1362"/>
                  <a:gd name="T46" fmla="*/ 994 w 1248"/>
                  <a:gd name="T47" fmla="*/ 567 h 1362"/>
                  <a:gd name="T48" fmla="*/ 1185 w 1248"/>
                  <a:gd name="T49" fmla="*/ 573 h 1362"/>
                  <a:gd name="T50" fmla="*/ 292 w 1248"/>
                  <a:gd name="T51" fmla="*/ 734 h 1362"/>
                  <a:gd name="T52" fmla="*/ 197 w 1248"/>
                  <a:gd name="T53" fmla="*/ 726 h 1362"/>
                  <a:gd name="T54" fmla="*/ 369 w 1248"/>
                  <a:gd name="T55" fmla="*/ 909 h 1362"/>
                  <a:gd name="T56" fmla="*/ 459 w 1248"/>
                  <a:gd name="T57" fmla="*/ 1299 h 1362"/>
                  <a:gd name="T58" fmla="*/ 166 w 1248"/>
                  <a:gd name="T59" fmla="*/ 1017 h 1362"/>
                  <a:gd name="T60" fmla="*/ 121 w 1248"/>
                  <a:gd name="T61" fmla="*/ 514 h 1362"/>
                  <a:gd name="T62" fmla="*/ 346 w 1248"/>
                  <a:gd name="T63" fmla="*/ 674 h 1362"/>
                  <a:gd name="T64" fmla="*/ 426 w 1248"/>
                  <a:gd name="T65" fmla="*/ 734 h 1362"/>
                  <a:gd name="T66" fmla="*/ 1116 w 1248"/>
                  <a:gd name="T67" fmla="*/ 452 h 1362"/>
                  <a:gd name="T68" fmla="*/ 708 w 1248"/>
                  <a:gd name="T69" fmla="*/ 621 h 1362"/>
                  <a:gd name="T70" fmla="*/ 705 w 1248"/>
                  <a:gd name="T71" fmla="*/ 734 h 1362"/>
                  <a:gd name="T72" fmla="*/ 562 w 1248"/>
                  <a:gd name="T73" fmla="*/ 631 h 1362"/>
                  <a:gd name="T74" fmla="*/ 292 w 1248"/>
                  <a:gd name="T75" fmla="*/ 525 h 1362"/>
                  <a:gd name="T76" fmla="*/ 0 w 1248"/>
                  <a:gd name="T77" fmla="*/ 573 h 1362"/>
                  <a:gd name="T78" fmla="*/ 324 w 1248"/>
                  <a:gd name="T79" fmla="*/ 1079 h 1362"/>
                  <a:gd name="T80" fmla="*/ 562 w 1248"/>
                  <a:gd name="T81" fmla="*/ 1361 h 1362"/>
                  <a:gd name="T82" fmla="*/ 506 w 1248"/>
                  <a:gd name="T83" fmla="*/ 947 h 1362"/>
                  <a:gd name="T84" fmla="*/ 259 w 1248"/>
                  <a:gd name="T85" fmla="*/ 847 h 1362"/>
                  <a:gd name="T86" fmla="*/ 426 w 1248"/>
                  <a:gd name="T87" fmla="*/ 796 h 1362"/>
                  <a:gd name="T88" fmla="*/ 987 w 1248"/>
                  <a:gd name="T89" fmla="*/ 796 h 1362"/>
                  <a:gd name="T90" fmla="*/ 737 w 1248"/>
                  <a:gd name="T91" fmla="*/ 944 h 1362"/>
                  <a:gd name="T92" fmla="*/ 655 w 1248"/>
                  <a:gd name="T93" fmla="*/ 1349 h 1362"/>
                  <a:gd name="T94" fmla="*/ 834 w 1248"/>
                  <a:gd name="T95" fmla="*/ 1339 h 1362"/>
                  <a:gd name="T96" fmla="*/ 1247 w 1248"/>
                  <a:gd name="T97" fmla="*/ 91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8" h="1362">
                    <a:moveTo>
                      <a:pt x="282" y="286"/>
                    </a:moveTo>
                    <a:cubicBezTo>
                      <a:pt x="282" y="330"/>
                      <a:pt x="244" y="367"/>
                      <a:pt x="200" y="367"/>
                    </a:cubicBezTo>
                    <a:cubicBezTo>
                      <a:pt x="156" y="367"/>
                      <a:pt x="118" y="330"/>
                      <a:pt x="118" y="286"/>
                    </a:cubicBezTo>
                    <a:lnTo>
                      <a:pt x="118" y="257"/>
                    </a:lnTo>
                    <a:cubicBezTo>
                      <a:pt x="118" y="213"/>
                      <a:pt x="156" y="175"/>
                      <a:pt x="200" y="175"/>
                    </a:cubicBezTo>
                    <a:cubicBezTo>
                      <a:pt x="244" y="175"/>
                      <a:pt x="282" y="213"/>
                      <a:pt x="282" y="257"/>
                    </a:cubicBezTo>
                    <a:lnTo>
                      <a:pt x="282" y="286"/>
                    </a:lnTo>
                    <a:close/>
                    <a:moveTo>
                      <a:pt x="344" y="257"/>
                    </a:moveTo>
                    <a:cubicBezTo>
                      <a:pt x="344" y="179"/>
                      <a:pt x="278" y="113"/>
                      <a:pt x="200" y="113"/>
                    </a:cubicBezTo>
                    <a:cubicBezTo>
                      <a:pt x="122" y="113"/>
                      <a:pt x="56" y="179"/>
                      <a:pt x="56" y="257"/>
                    </a:cubicBezTo>
                    <a:lnTo>
                      <a:pt x="56" y="286"/>
                    </a:lnTo>
                    <a:cubicBezTo>
                      <a:pt x="56" y="365"/>
                      <a:pt x="121" y="430"/>
                      <a:pt x="200" y="430"/>
                    </a:cubicBezTo>
                    <a:cubicBezTo>
                      <a:pt x="279" y="430"/>
                      <a:pt x="344" y="365"/>
                      <a:pt x="344" y="286"/>
                    </a:cubicBezTo>
                    <a:lnTo>
                      <a:pt x="344" y="257"/>
                    </a:lnTo>
                    <a:close/>
                    <a:moveTo>
                      <a:pt x="705" y="173"/>
                    </a:moveTo>
                    <a:cubicBezTo>
                      <a:pt x="705" y="217"/>
                      <a:pt x="668" y="255"/>
                      <a:pt x="623" y="255"/>
                    </a:cubicBezTo>
                    <a:cubicBezTo>
                      <a:pt x="579" y="255"/>
                      <a:pt x="541" y="217"/>
                      <a:pt x="541" y="173"/>
                    </a:cubicBezTo>
                    <a:lnTo>
                      <a:pt x="541" y="144"/>
                    </a:lnTo>
                    <a:cubicBezTo>
                      <a:pt x="541" y="100"/>
                      <a:pt x="579" y="63"/>
                      <a:pt x="623" y="63"/>
                    </a:cubicBezTo>
                    <a:cubicBezTo>
                      <a:pt x="668" y="63"/>
                      <a:pt x="705" y="100"/>
                      <a:pt x="705" y="144"/>
                    </a:cubicBezTo>
                    <a:lnTo>
                      <a:pt x="705" y="173"/>
                    </a:lnTo>
                    <a:close/>
                    <a:moveTo>
                      <a:pt x="767" y="144"/>
                    </a:moveTo>
                    <a:cubicBezTo>
                      <a:pt x="767" y="66"/>
                      <a:pt x="701" y="0"/>
                      <a:pt x="623" y="0"/>
                    </a:cubicBezTo>
                    <a:cubicBezTo>
                      <a:pt x="545" y="0"/>
                      <a:pt x="479" y="66"/>
                      <a:pt x="479" y="144"/>
                    </a:cubicBezTo>
                    <a:lnTo>
                      <a:pt x="479" y="173"/>
                    </a:lnTo>
                    <a:cubicBezTo>
                      <a:pt x="479" y="252"/>
                      <a:pt x="544" y="317"/>
                      <a:pt x="623" y="317"/>
                    </a:cubicBezTo>
                    <a:cubicBezTo>
                      <a:pt x="703" y="317"/>
                      <a:pt x="767" y="252"/>
                      <a:pt x="767" y="173"/>
                    </a:cubicBezTo>
                    <a:lnTo>
                      <a:pt x="767" y="144"/>
                    </a:lnTo>
                    <a:close/>
                    <a:moveTo>
                      <a:pt x="908" y="505"/>
                    </a:moveTo>
                    <a:cubicBezTo>
                      <a:pt x="908" y="389"/>
                      <a:pt x="719" y="339"/>
                      <a:pt x="623" y="339"/>
                    </a:cubicBezTo>
                    <a:cubicBezTo>
                      <a:pt x="526" y="339"/>
                      <a:pt x="338" y="389"/>
                      <a:pt x="338" y="505"/>
                    </a:cubicBezTo>
                    <a:lnTo>
                      <a:pt x="338" y="540"/>
                    </a:lnTo>
                    <a:lnTo>
                      <a:pt x="400" y="540"/>
                    </a:lnTo>
                    <a:lnTo>
                      <a:pt x="400" y="505"/>
                    </a:lnTo>
                    <a:cubicBezTo>
                      <a:pt x="400" y="448"/>
                      <a:pt x="535" y="401"/>
                      <a:pt x="623" y="401"/>
                    </a:cubicBezTo>
                    <a:cubicBezTo>
                      <a:pt x="711" y="401"/>
                      <a:pt x="846" y="448"/>
                      <a:pt x="846" y="505"/>
                    </a:cubicBezTo>
                    <a:lnTo>
                      <a:pt x="846" y="540"/>
                    </a:lnTo>
                    <a:lnTo>
                      <a:pt x="908" y="540"/>
                    </a:lnTo>
                    <a:lnTo>
                      <a:pt x="908" y="505"/>
                    </a:lnTo>
                    <a:close/>
                    <a:moveTo>
                      <a:pt x="1128" y="286"/>
                    </a:moveTo>
                    <a:cubicBezTo>
                      <a:pt x="1128" y="330"/>
                      <a:pt x="1091" y="367"/>
                      <a:pt x="1047" y="367"/>
                    </a:cubicBezTo>
                    <a:cubicBezTo>
                      <a:pt x="1002" y="367"/>
                      <a:pt x="965" y="330"/>
                      <a:pt x="965" y="286"/>
                    </a:cubicBezTo>
                    <a:lnTo>
                      <a:pt x="965" y="257"/>
                    </a:lnTo>
                    <a:cubicBezTo>
                      <a:pt x="965" y="213"/>
                      <a:pt x="1002" y="175"/>
                      <a:pt x="1047" y="175"/>
                    </a:cubicBezTo>
                    <a:cubicBezTo>
                      <a:pt x="1091" y="175"/>
                      <a:pt x="1128" y="213"/>
                      <a:pt x="1128" y="257"/>
                    </a:cubicBezTo>
                    <a:lnTo>
                      <a:pt x="1128" y="286"/>
                    </a:lnTo>
                    <a:close/>
                    <a:moveTo>
                      <a:pt x="1191" y="257"/>
                    </a:moveTo>
                    <a:cubicBezTo>
                      <a:pt x="1191" y="179"/>
                      <a:pt x="1125" y="113"/>
                      <a:pt x="1047" y="113"/>
                    </a:cubicBezTo>
                    <a:cubicBezTo>
                      <a:pt x="969" y="113"/>
                      <a:pt x="903" y="179"/>
                      <a:pt x="903" y="257"/>
                    </a:cubicBezTo>
                    <a:lnTo>
                      <a:pt x="903" y="286"/>
                    </a:lnTo>
                    <a:cubicBezTo>
                      <a:pt x="903" y="365"/>
                      <a:pt x="967" y="430"/>
                      <a:pt x="1047" y="430"/>
                    </a:cubicBezTo>
                    <a:cubicBezTo>
                      <a:pt x="1126" y="430"/>
                      <a:pt x="1191" y="365"/>
                      <a:pt x="1191" y="286"/>
                    </a:cubicBezTo>
                    <a:lnTo>
                      <a:pt x="1191" y="257"/>
                    </a:lnTo>
                    <a:close/>
                    <a:moveTo>
                      <a:pt x="1185" y="912"/>
                    </a:moveTo>
                    <a:cubicBezTo>
                      <a:pt x="1185" y="969"/>
                      <a:pt x="1135" y="1016"/>
                      <a:pt x="1075" y="1016"/>
                    </a:cubicBezTo>
                    <a:lnTo>
                      <a:pt x="895" y="1016"/>
                    </a:lnTo>
                    <a:cubicBezTo>
                      <a:pt x="882" y="1016"/>
                      <a:pt x="870" y="1025"/>
                      <a:pt x="865" y="1038"/>
                    </a:cubicBezTo>
                    <a:lnTo>
                      <a:pt x="782" y="1299"/>
                    </a:lnTo>
                    <a:lnTo>
                      <a:pt x="719" y="1299"/>
                    </a:lnTo>
                    <a:lnTo>
                      <a:pt x="796" y="963"/>
                    </a:lnTo>
                    <a:cubicBezTo>
                      <a:pt x="808" y="931"/>
                      <a:pt x="838" y="909"/>
                      <a:pt x="872" y="909"/>
                    </a:cubicBezTo>
                    <a:lnTo>
                      <a:pt x="1018" y="909"/>
                    </a:lnTo>
                    <a:cubicBezTo>
                      <a:pt x="1036" y="909"/>
                      <a:pt x="1049" y="895"/>
                      <a:pt x="1049" y="878"/>
                    </a:cubicBezTo>
                    <a:lnTo>
                      <a:pt x="1049" y="722"/>
                    </a:lnTo>
                    <a:lnTo>
                      <a:pt x="1125" y="646"/>
                    </a:lnTo>
                    <a:lnTo>
                      <a:pt x="1081" y="602"/>
                    </a:lnTo>
                    <a:lnTo>
                      <a:pt x="950" y="734"/>
                    </a:lnTo>
                    <a:lnTo>
                      <a:pt x="821" y="734"/>
                    </a:lnTo>
                    <a:cubicBezTo>
                      <a:pt x="778" y="734"/>
                      <a:pt x="757" y="707"/>
                      <a:pt x="748" y="683"/>
                    </a:cubicBezTo>
                    <a:lnTo>
                      <a:pt x="872" y="683"/>
                    </a:lnTo>
                    <a:cubicBezTo>
                      <a:pt x="881" y="683"/>
                      <a:pt x="889" y="680"/>
                      <a:pt x="895" y="674"/>
                    </a:cubicBezTo>
                    <a:lnTo>
                      <a:pt x="994" y="567"/>
                    </a:lnTo>
                    <a:cubicBezTo>
                      <a:pt x="1026" y="533"/>
                      <a:pt x="1070" y="514"/>
                      <a:pt x="1116" y="514"/>
                    </a:cubicBezTo>
                    <a:lnTo>
                      <a:pt x="1121" y="514"/>
                    </a:lnTo>
                    <a:cubicBezTo>
                      <a:pt x="1155" y="514"/>
                      <a:pt x="1185" y="542"/>
                      <a:pt x="1185" y="573"/>
                    </a:cubicBezTo>
                    <a:lnTo>
                      <a:pt x="1185" y="912"/>
                    </a:lnTo>
                    <a:close/>
                    <a:moveTo>
                      <a:pt x="426" y="734"/>
                    </a:moveTo>
                    <a:lnTo>
                      <a:pt x="292" y="734"/>
                    </a:lnTo>
                    <a:lnTo>
                      <a:pt x="163" y="603"/>
                    </a:lnTo>
                    <a:lnTo>
                      <a:pt x="119" y="646"/>
                    </a:lnTo>
                    <a:lnTo>
                      <a:pt x="197" y="726"/>
                    </a:lnTo>
                    <a:lnTo>
                      <a:pt x="197" y="878"/>
                    </a:lnTo>
                    <a:cubicBezTo>
                      <a:pt x="197" y="895"/>
                      <a:pt x="211" y="909"/>
                      <a:pt x="228" y="909"/>
                    </a:cubicBezTo>
                    <a:lnTo>
                      <a:pt x="369" y="909"/>
                    </a:lnTo>
                    <a:cubicBezTo>
                      <a:pt x="403" y="909"/>
                      <a:pt x="434" y="931"/>
                      <a:pt x="445" y="963"/>
                    </a:cubicBezTo>
                    <a:lnTo>
                      <a:pt x="523" y="1299"/>
                    </a:lnTo>
                    <a:lnTo>
                      <a:pt x="459" y="1299"/>
                    </a:lnTo>
                    <a:lnTo>
                      <a:pt x="376" y="1038"/>
                    </a:lnTo>
                    <a:cubicBezTo>
                      <a:pt x="372" y="1025"/>
                      <a:pt x="360" y="1017"/>
                      <a:pt x="346" y="1017"/>
                    </a:cubicBezTo>
                    <a:lnTo>
                      <a:pt x="166" y="1017"/>
                    </a:lnTo>
                    <a:cubicBezTo>
                      <a:pt x="108" y="1017"/>
                      <a:pt x="62" y="970"/>
                      <a:pt x="62" y="912"/>
                    </a:cubicBezTo>
                    <a:lnTo>
                      <a:pt x="62" y="573"/>
                    </a:lnTo>
                    <a:cubicBezTo>
                      <a:pt x="62" y="541"/>
                      <a:pt x="88" y="514"/>
                      <a:pt x="121" y="514"/>
                    </a:cubicBezTo>
                    <a:lnTo>
                      <a:pt x="125" y="514"/>
                    </a:lnTo>
                    <a:cubicBezTo>
                      <a:pt x="171" y="514"/>
                      <a:pt x="216" y="534"/>
                      <a:pt x="247" y="567"/>
                    </a:cubicBezTo>
                    <a:lnTo>
                      <a:pt x="346" y="674"/>
                    </a:lnTo>
                    <a:cubicBezTo>
                      <a:pt x="352" y="680"/>
                      <a:pt x="360" y="684"/>
                      <a:pt x="369" y="684"/>
                    </a:cubicBezTo>
                    <a:lnTo>
                      <a:pt x="499" y="684"/>
                    </a:lnTo>
                    <a:cubicBezTo>
                      <a:pt x="489" y="707"/>
                      <a:pt x="469" y="734"/>
                      <a:pt x="426" y="734"/>
                    </a:cubicBezTo>
                    <a:close/>
                    <a:moveTo>
                      <a:pt x="1247" y="573"/>
                    </a:moveTo>
                    <a:cubicBezTo>
                      <a:pt x="1247" y="508"/>
                      <a:pt x="1189" y="452"/>
                      <a:pt x="1121" y="452"/>
                    </a:cubicBezTo>
                    <a:lnTo>
                      <a:pt x="1116" y="452"/>
                    </a:lnTo>
                    <a:cubicBezTo>
                      <a:pt x="1053" y="452"/>
                      <a:pt x="992" y="479"/>
                      <a:pt x="949" y="525"/>
                    </a:cubicBezTo>
                    <a:lnTo>
                      <a:pt x="859" y="621"/>
                    </a:lnTo>
                    <a:lnTo>
                      <a:pt x="708" y="621"/>
                    </a:lnTo>
                    <a:cubicBezTo>
                      <a:pt x="699" y="621"/>
                      <a:pt x="691" y="625"/>
                      <a:pt x="685" y="631"/>
                    </a:cubicBezTo>
                    <a:cubicBezTo>
                      <a:pt x="679" y="638"/>
                      <a:pt x="676" y="646"/>
                      <a:pt x="677" y="655"/>
                    </a:cubicBezTo>
                    <a:cubicBezTo>
                      <a:pt x="679" y="677"/>
                      <a:pt x="688" y="707"/>
                      <a:pt x="705" y="734"/>
                    </a:cubicBezTo>
                    <a:lnTo>
                      <a:pt x="541" y="734"/>
                    </a:lnTo>
                    <a:cubicBezTo>
                      <a:pt x="559" y="707"/>
                      <a:pt x="568" y="677"/>
                      <a:pt x="570" y="655"/>
                    </a:cubicBezTo>
                    <a:cubicBezTo>
                      <a:pt x="570" y="646"/>
                      <a:pt x="567" y="638"/>
                      <a:pt x="562" y="631"/>
                    </a:cubicBezTo>
                    <a:cubicBezTo>
                      <a:pt x="556" y="625"/>
                      <a:pt x="547" y="621"/>
                      <a:pt x="539" y="621"/>
                    </a:cubicBezTo>
                    <a:lnTo>
                      <a:pt x="382" y="621"/>
                    </a:lnTo>
                    <a:lnTo>
                      <a:pt x="292" y="525"/>
                    </a:lnTo>
                    <a:cubicBezTo>
                      <a:pt x="249" y="479"/>
                      <a:pt x="188" y="452"/>
                      <a:pt x="125" y="452"/>
                    </a:cubicBezTo>
                    <a:lnTo>
                      <a:pt x="121" y="452"/>
                    </a:lnTo>
                    <a:cubicBezTo>
                      <a:pt x="54" y="452"/>
                      <a:pt x="0" y="506"/>
                      <a:pt x="0" y="573"/>
                    </a:cubicBezTo>
                    <a:lnTo>
                      <a:pt x="0" y="912"/>
                    </a:lnTo>
                    <a:cubicBezTo>
                      <a:pt x="0" y="1004"/>
                      <a:pt x="74" y="1079"/>
                      <a:pt x="166" y="1079"/>
                    </a:cubicBezTo>
                    <a:lnTo>
                      <a:pt x="324" y="1079"/>
                    </a:lnTo>
                    <a:lnTo>
                      <a:pt x="407" y="1339"/>
                    </a:lnTo>
                    <a:cubicBezTo>
                      <a:pt x="411" y="1352"/>
                      <a:pt x="423" y="1361"/>
                      <a:pt x="437" y="1361"/>
                    </a:cubicBezTo>
                    <a:lnTo>
                      <a:pt x="562" y="1361"/>
                    </a:lnTo>
                    <a:cubicBezTo>
                      <a:pt x="571" y="1361"/>
                      <a:pt x="580" y="1356"/>
                      <a:pt x="586" y="1349"/>
                    </a:cubicBezTo>
                    <a:cubicBezTo>
                      <a:pt x="592" y="1342"/>
                      <a:pt x="594" y="1332"/>
                      <a:pt x="592" y="1323"/>
                    </a:cubicBezTo>
                    <a:lnTo>
                      <a:pt x="506" y="947"/>
                    </a:lnTo>
                    <a:cubicBezTo>
                      <a:pt x="505" y="946"/>
                      <a:pt x="505" y="945"/>
                      <a:pt x="505" y="944"/>
                    </a:cubicBezTo>
                    <a:cubicBezTo>
                      <a:pt x="484" y="886"/>
                      <a:pt x="430" y="847"/>
                      <a:pt x="369" y="847"/>
                    </a:cubicBezTo>
                    <a:lnTo>
                      <a:pt x="259" y="847"/>
                    </a:lnTo>
                    <a:lnTo>
                      <a:pt x="259" y="796"/>
                    </a:lnTo>
                    <a:lnTo>
                      <a:pt x="279" y="796"/>
                    </a:lnTo>
                    <a:lnTo>
                      <a:pt x="426" y="796"/>
                    </a:lnTo>
                    <a:lnTo>
                      <a:pt x="821" y="796"/>
                    </a:lnTo>
                    <a:lnTo>
                      <a:pt x="963" y="796"/>
                    </a:lnTo>
                    <a:lnTo>
                      <a:pt x="987" y="796"/>
                    </a:lnTo>
                    <a:lnTo>
                      <a:pt x="987" y="847"/>
                    </a:lnTo>
                    <a:lnTo>
                      <a:pt x="872" y="847"/>
                    </a:lnTo>
                    <a:cubicBezTo>
                      <a:pt x="812" y="847"/>
                      <a:pt x="757" y="886"/>
                      <a:pt x="737" y="944"/>
                    </a:cubicBezTo>
                    <a:cubicBezTo>
                      <a:pt x="736" y="945"/>
                      <a:pt x="736" y="946"/>
                      <a:pt x="736" y="947"/>
                    </a:cubicBezTo>
                    <a:lnTo>
                      <a:pt x="650" y="1323"/>
                    </a:lnTo>
                    <a:cubicBezTo>
                      <a:pt x="647" y="1332"/>
                      <a:pt x="650" y="1342"/>
                      <a:pt x="655" y="1349"/>
                    </a:cubicBezTo>
                    <a:cubicBezTo>
                      <a:pt x="661" y="1356"/>
                      <a:pt x="670" y="1361"/>
                      <a:pt x="680" y="1361"/>
                    </a:cubicBezTo>
                    <a:lnTo>
                      <a:pt x="805" y="1361"/>
                    </a:lnTo>
                    <a:cubicBezTo>
                      <a:pt x="818" y="1361"/>
                      <a:pt x="830" y="1352"/>
                      <a:pt x="834" y="1339"/>
                    </a:cubicBezTo>
                    <a:lnTo>
                      <a:pt x="918" y="1079"/>
                    </a:lnTo>
                    <a:lnTo>
                      <a:pt x="1075" y="1079"/>
                    </a:lnTo>
                    <a:cubicBezTo>
                      <a:pt x="1168" y="1079"/>
                      <a:pt x="1247" y="1002"/>
                      <a:pt x="1247" y="912"/>
                    </a:cubicBezTo>
                    <a:lnTo>
                      <a:pt x="1247" y="5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5" name="Puolivapaa piirto 178">
              <a:extLst>
                <a:ext uri="{FF2B5EF4-FFF2-40B4-BE49-F238E27FC236}">
                  <a16:creationId xmlns:a16="http://schemas.microsoft.com/office/drawing/2014/main" id="{51355C84-2042-4D4E-960B-071F9D79B85D}"/>
                </a:ext>
              </a:extLst>
            </p:cNvPr>
            <p:cNvSpPr/>
            <p:nvPr userDrawn="1"/>
          </p:nvSpPr>
          <p:spPr>
            <a:xfrm>
              <a:off x="1076555" y="556349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6" name="Puolivapaa piirto 179">
              <a:extLst>
                <a:ext uri="{FF2B5EF4-FFF2-40B4-BE49-F238E27FC236}">
                  <a16:creationId xmlns:a16="http://schemas.microsoft.com/office/drawing/2014/main" id="{E852B470-AC98-F041-A865-8CBF228A45D9}"/>
                </a:ext>
              </a:extLst>
            </p:cNvPr>
            <p:cNvSpPr/>
            <p:nvPr userDrawn="1"/>
          </p:nvSpPr>
          <p:spPr>
            <a:xfrm>
              <a:off x="1224867" y="5594350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7" name="Puolivapaa piirto 180">
              <a:extLst>
                <a:ext uri="{FF2B5EF4-FFF2-40B4-BE49-F238E27FC236}">
                  <a16:creationId xmlns:a16="http://schemas.microsoft.com/office/drawing/2014/main" id="{325F194F-E23C-1247-8846-55C0A18322F5}"/>
                </a:ext>
              </a:extLst>
            </p:cNvPr>
            <p:cNvSpPr/>
            <p:nvPr userDrawn="1"/>
          </p:nvSpPr>
          <p:spPr>
            <a:xfrm>
              <a:off x="927100" y="5603875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FDDE0B47-A59D-AD4A-BB43-2C88709E0CEF}"/>
              </a:ext>
            </a:extLst>
          </p:cNvPr>
          <p:cNvGrpSpPr/>
          <p:nvPr userDrawn="1"/>
        </p:nvGrpSpPr>
        <p:grpSpPr>
          <a:xfrm>
            <a:off x="10658184" y="547973"/>
            <a:ext cx="710291" cy="710292"/>
            <a:chOff x="10658184" y="547973"/>
            <a:chExt cx="710291" cy="710292"/>
          </a:xfrm>
        </p:grpSpPr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A3D90779-20F3-C54C-9751-5B044EB9497A}"/>
                </a:ext>
              </a:extLst>
            </p:cNvPr>
            <p:cNvSpPr/>
            <p:nvPr userDrawn="1"/>
          </p:nvSpPr>
          <p:spPr>
            <a:xfrm>
              <a:off x="1065818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512" name="Graphic 511">
              <a:extLst>
                <a:ext uri="{FF2B5EF4-FFF2-40B4-BE49-F238E27FC236}">
                  <a16:creationId xmlns:a16="http://schemas.microsoft.com/office/drawing/2014/main" id="{DE67B062-121A-AA45-BE5C-C062846EA5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4586" y="620226"/>
              <a:ext cx="337487" cy="565787"/>
            </a:xfrm>
            <a:prstGeom prst="rect">
              <a:avLst/>
            </a:prstGeom>
          </p:spPr>
        </p:pic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7D3A54AC-6C7E-B64C-97CF-024C06A4769B}"/>
              </a:ext>
            </a:extLst>
          </p:cNvPr>
          <p:cNvGrpSpPr/>
          <p:nvPr userDrawn="1"/>
        </p:nvGrpSpPr>
        <p:grpSpPr>
          <a:xfrm>
            <a:off x="10647811" y="1446339"/>
            <a:ext cx="710291" cy="710292"/>
            <a:chOff x="10647811" y="1446339"/>
            <a:chExt cx="710291" cy="710292"/>
          </a:xfrm>
        </p:grpSpPr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7F14B1A-DCBA-DF43-884F-0D54B38F09FF}"/>
                </a:ext>
              </a:extLst>
            </p:cNvPr>
            <p:cNvSpPr/>
            <p:nvPr userDrawn="1"/>
          </p:nvSpPr>
          <p:spPr>
            <a:xfrm>
              <a:off x="10647811" y="1446339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515" name="Graphic 514">
              <a:extLst>
                <a:ext uri="{FF2B5EF4-FFF2-40B4-BE49-F238E27FC236}">
                  <a16:creationId xmlns:a16="http://schemas.microsoft.com/office/drawing/2014/main" id="{744E5788-8EE9-524D-9E0D-CB593D4807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166" y="1501860"/>
              <a:ext cx="585580" cy="599251"/>
            </a:xfrm>
            <a:prstGeom prst="rect">
              <a:avLst/>
            </a:prstGeom>
          </p:spPr>
        </p:pic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997ACD5E-BF9C-F145-8DCD-CE700C436EC1}"/>
              </a:ext>
            </a:extLst>
          </p:cNvPr>
          <p:cNvGrpSpPr/>
          <p:nvPr userDrawn="1"/>
        </p:nvGrpSpPr>
        <p:grpSpPr>
          <a:xfrm>
            <a:off x="10637749" y="2426254"/>
            <a:ext cx="710291" cy="710292"/>
            <a:chOff x="10637749" y="2426254"/>
            <a:chExt cx="710291" cy="710292"/>
          </a:xfrm>
        </p:grpSpPr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4C15461B-32D4-D44E-9D10-62E447CF88EF}"/>
                </a:ext>
              </a:extLst>
            </p:cNvPr>
            <p:cNvSpPr/>
            <p:nvPr userDrawn="1"/>
          </p:nvSpPr>
          <p:spPr>
            <a:xfrm>
              <a:off x="10637749" y="242625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518" name="Graphic 517">
              <a:extLst>
                <a:ext uri="{FF2B5EF4-FFF2-40B4-BE49-F238E27FC236}">
                  <a16:creationId xmlns:a16="http://schemas.microsoft.com/office/drawing/2014/main" id="{E8437D5F-089F-3742-A1B7-114A8144DC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27083" y="2500821"/>
              <a:ext cx="531623" cy="561158"/>
            </a:xfrm>
            <a:prstGeom prst="rect">
              <a:avLst/>
            </a:prstGeom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54DE1926-602E-B849-ADC6-D0FFCE193BE5}"/>
              </a:ext>
            </a:extLst>
          </p:cNvPr>
          <p:cNvGrpSpPr/>
          <p:nvPr userDrawn="1"/>
        </p:nvGrpSpPr>
        <p:grpSpPr>
          <a:xfrm>
            <a:off x="10641157" y="3456206"/>
            <a:ext cx="710291" cy="710292"/>
            <a:chOff x="10641157" y="3456206"/>
            <a:chExt cx="710291" cy="710292"/>
          </a:xfrm>
        </p:grpSpPr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0872885B-5A20-CF4E-9164-21F8602E6A6B}"/>
                </a:ext>
              </a:extLst>
            </p:cNvPr>
            <p:cNvSpPr/>
            <p:nvPr userDrawn="1"/>
          </p:nvSpPr>
          <p:spPr>
            <a:xfrm>
              <a:off x="10641157" y="345620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521" name="Graphic 520">
              <a:extLst>
                <a:ext uri="{FF2B5EF4-FFF2-40B4-BE49-F238E27FC236}">
                  <a16:creationId xmlns:a16="http://schemas.microsoft.com/office/drawing/2014/main" id="{CAA56582-6358-3746-A1CE-BB4A6BE0C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41516" y="3662022"/>
              <a:ext cx="509572" cy="386897"/>
            </a:xfrm>
            <a:prstGeom prst="rect">
              <a:avLst/>
            </a:prstGeom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8ABD797-57DB-EF46-B816-C0796D955977}"/>
              </a:ext>
            </a:extLst>
          </p:cNvPr>
          <p:cNvGrpSpPr/>
          <p:nvPr userDrawn="1"/>
        </p:nvGrpSpPr>
        <p:grpSpPr>
          <a:xfrm>
            <a:off x="10641739" y="4453004"/>
            <a:ext cx="710291" cy="710292"/>
            <a:chOff x="10641739" y="4453004"/>
            <a:chExt cx="710291" cy="710292"/>
          </a:xfrm>
        </p:grpSpPr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C91AD819-0590-F447-B263-FA79DB8E9700}"/>
                </a:ext>
              </a:extLst>
            </p:cNvPr>
            <p:cNvSpPr/>
            <p:nvPr userDrawn="1"/>
          </p:nvSpPr>
          <p:spPr>
            <a:xfrm>
              <a:off x="10641739" y="445300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524" name="Graphic 523">
              <a:extLst>
                <a:ext uri="{FF2B5EF4-FFF2-40B4-BE49-F238E27FC236}">
                  <a16:creationId xmlns:a16="http://schemas.microsoft.com/office/drawing/2014/main" id="{AC3D65BF-5938-E74F-965A-18AEEC19E8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739294" y="4531480"/>
              <a:ext cx="515180" cy="553341"/>
            </a:xfrm>
            <a:prstGeom prst="rect">
              <a:avLst/>
            </a:prstGeom>
          </p:spPr>
        </p:pic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A7F53DB0-6C20-BD48-95FC-F3CEEEC51B94}"/>
              </a:ext>
            </a:extLst>
          </p:cNvPr>
          <p:cNvGrpSpPr/>
          <p:nvPr userDrawn="1"/>
        </p:nvGrpSpPr>
        <p:grpSpPr>
          <a:xfrm>
            <a:off x="10633358" y="5432871"/>
            <a:ext cx="710291" cy="710292"/>
            <a:chOff x="10633358" y="5432871"/>
            <a:chExt cx="710291" cy="710292"/>
          </a:xfrm>
        </p:grpSpPr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B705F39D-839B-4343-A3CD-2393697F0AC9}"/>
                </a:ext>
              </a:extLst>
            </p:cNvPr>
            <p:cNvSpPr/>
            <p:nvPr userDrawn="1"/>
          </p:nvSpPr>
          <p:spPr>
            <a:xfrm>
              <a:off x="10633358" y="543287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527" name="Graphic 526">
              <a:extLst>
                <a:ext uri="{FF2B5EF4-FFF2-40B4-BE49-F238E27FC236}">
                  <a16:creationId xmlns:a16="http://schemas.microsoft.com/office/drawing/2014/main" id="{E46CEE15-7760-ED41-892B-941866FA0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717750" y="5507236"/>
              <a:ext cx="541507" cy="56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9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279">
            <a:extLst>
              <a:ext uri="{FF2B5EF4-FFF2-40B4-BE49-F238E27FC236}">
                <a16:creationId xmlns:a16="http://schemas.microsoft.com/office/drawing/2014/main" id="{D489ADCF-BEB6-8447-92EE-12B728F4310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ECEE7B0A-C565-9444-AD87-0DD087610690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 (</a:t>
            </a:r>
            <a:r>
              <a:rPr lang="en-US" sz="1800" dirty="0" err="1"/>
              <a:t>Näytä</a:t>
            </a:r>
            <a:r>
              <a:rPr lang="en-US" sz="1800" dirty="0"/>
              <a:t> &gt; Dian </a:t>
            </a:r>
            <a:r>
              <a:rPr lang="en-US" sz="1800" dirty="0" err="1"/>
              <a:t>perustyyli</a:t>
            </a:r>
            <a:r>
              <a:rPr lang="en-US" sz="1800" dirty="0"/>
              <a:t>).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983217E6-9469-D041-B40D-1BF14CBB1E14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332DDC01-626B-3340-AC5A-15CDAF341EE0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C17A883C-EE05-3145-AA4D-E6D2AF76DA17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5" name="Freeform 10">
              <a:extLst>
                <a:ext uri="{FF2B5EF4-FFF2-40B4-BE49-F238E27FC236}">
                  <a16:creationId xmlns:a16="http://schemas.microsoft.com/office/drawing/2014/main" id="{10C21571-0B14-BF42-9FD8-48A23B7BB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7914258-CBFE-2346-A5B8-8EB52532B72A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9DC4C7B-E64B-FE40-A98D-252D8BD49D9C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7719A60F-BA81-5047-B031-73B36C861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EC2560A-C8FA-D547-8638-2E30E7E64335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47414FE6-EE17-774E-877C-216DFF29796D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60BE916-61D1-1547-99D5-2727DFE5A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5F08A24F-87D3-7947-9B5D-0725A558EFB5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2016F151-D801-D14B-869C-AC83B84188D3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A1DCFB63-934C-AE49-9396-B66832CF4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28FADA28-55D6-9C47-861E-F7D73D01602E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0DB1036A-E704-4C45-95D2-5B152FBE0BF8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70173144-C461-0A4D-B2FE-9DC96D73D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E5D03D3C-FA76-D74C-8FA0-0ED1B52B697A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D95AAB8F-7E80-3D43-B039-80CF9249EB7F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FD813F19-6D2D-0648-A55F-CFAD34232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852872FD-243A-934D-B7D3-FD30EF034F1D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EBF24C89-3A02-0A42-B010-556B74BC4DF8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4" name="Freeform 1">
              <a:extLst>
                <a:ext uri="{FF2B5EF4-FFF2-40B4-BE49-F238E27FC236}">
                  <a16:creationId xmlns:a16="http://schemas.microsoft.com/office/drawing/2014/main" id="{E8467FA2-2744-F942-8E41-51A0A0CCE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F2EA70E2-D799-E348-8DC2-BFF7BC017BF7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9C7B7112-0C84-534F-9BFD-7E218EDDF537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7" name="Freeform 7">
              <a:extLst>
                <a:ext uri="{FF2B5EF4-FFF2-40B4-BE49-F238E27FC236}">
                  <a16:creationId xmlns:a16="http://schemas.microsoft.com/office/drawing/2014/main" id="{D6863E24-FCB9-CB40-B918-ACB2095E9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D3AC9FB2-C98D-4242-BECF-72BE1DFD9B77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875065A2-2730-A341-8DC7-2D3C48FAABAD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0" name="Freeform 9">
              <a:extLst>
                <a:ext uri="{FF2B5EF4-FFF2-40B4-BE49-F238E27FC236}">
                  <a16:creationId xmlns:a16="http://schemas.microsoft.com/office/drawing/2014/main" id="{70F4C7F3-4DC0-A84A-95E2-65712A620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061F690E-A3F2-D34D-8E15-68CA650B2148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84D618D4-2AFC-5A4A-A85B-6686992704BC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3" name="Freeform 11">
              <a:extLst>
                <a:ext uri="{FF2B5EF4-FFF2-40B4-BE49-F238E27FC236}">
                  <a16:creationId xmlns:a16="http://schemas.microsoft.com/office/drawing/2014/main" id="{D4E22528-9E48-F545-BAB0-02136960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5BBA90C8-2059-9844-9EC7-BCD776E20D9B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2DBE99E6-B45F-8249-81F8-EA383BE48339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6" name="Freeform 1">
              <a:extLst>
                <a:ext uri="{FF2B5EF4-FFF2-40B4-BE49-F238E27FC236}">
                  <a16:creationId xmlns:a16="http://schemas.microsoft.com/office/drawing/2014/main" id="{CB280D2F-C966-7C4B-B2E4-434AB9680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2417295D-6132-9349-BF0A-BEC1188E941D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54970043-28C9-F747-8BDD-0A53F3B0F4CE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9" name="Freeform 1">
              <a:extLst>
                <a:ext uri="{FF2B5EF4-FFF2-40B4-BE49-F238E27FC236}">
                  <a16:creationId xmlns:a16="http://schemas.microsoft.com/office/drawing/2014/main" id="{E5F81298-1333-3541-93FD-D54DE6CA0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30ECAE16-9F72-E843-803B-F9CED27CC4CF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DF854CD7-F838-E94E-A4F0-083341AEBDF9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2" name="Freeform 2">
              <a:extLst>
                <a:ext uri="{FF2B5EF4-FFF2-40B4-BE49-F238E27FC236}">
                  <a16:creationId xmlns:a16="http://schemas.microsoft.com/office/drawing/2014/main" id="{FF5F12FB-CE9A-D64B-BB56-B971B03D6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C7416278-952D-8E4C-BFFA-FABFC113E7A8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278EC00E-54A1-5742-9384-60C5E9445A5C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5" name="Freeform 3">
              <a:extLst>
                <a:ext uri="{FF2B5EF4-FFF2-40B4-BE49-F238E27FC236}">
                  <a16:creationId xmlns:a16="http://schemas.microsoft.com/office/drawing/2014/main" id="{37A1907F-F2FF-8444-9B8F-6EE67124C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1653041F-FF9A-4942-A65F-3B83411FE98E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E33F00CD-00DC-E649-A1F3-2B9F5E4BDA42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8" name="Freeform 4">
              <a:extLst>
                <a:ext uri="{FF2B5EF4-FFF2-40B4-BE49-F238E27FC236}">
                  <a16:creationId xmlns:a16="http://schemas.microsoft.com/office/drawing/2014/main" id="{7E201FC4-AD7F-C84D-A507-F06768E81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2A41AFD7-8489-0D4A-9619-4ADF00A31FA9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7EE6EAB3-64F0-804A-BB3B-E8134E499BEA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1" name="Freeform 5">
              <a:extLst>
                <a:ext uri="{FF2B5EF4-FFF2-40B4-BE49-F238E27FC236}">
                  <a16:creationId xmlns:a16="http://schemas.microsoft.com/office/drawing/2014/main" id="{0F32E779-061F-6A4E-A0B4-4140F1990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581485C3-FF48-A542-BA8E-66817263E7BB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C7B6BC42-CA3E-9C49-ABC7-78EC6F789097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4" name="Freeform 6">
              <a:extLst>
                <a:ext uri="{FF2B5EF4-FFF2-40B4-BE49-F238E27FC236}">
                  <a16:creationId xmlns:a16="http://schemas.microsoft.com/office/drawing/2014/main" id="{DA8B98A3-5702-4148-84BA-53203DFDC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C71C4A4-F2CD-3543-A27E-20A5C6794057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BDEC34E3-3D57-2947-8524-9F43A1DA7422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7" name="Freeform 7">
              <a:extLst>
                <a:ext uri="{FF2B5EF4-FFF2-40B4-BE49-F238E27FC236}">
                  <a16:creationId xmlns:a16="http://schemas.microsoft.com/office/drawing/2014/main" id="{E64036E7-3E5C-344A-8900-EB6823017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CEF76529-EDE9-A549-A0DF-E18287CD79BE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AC4D1F3C-EC90-3F47-8CFE-FCE4EE879EAE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0" name="Freeform 8">
              <a:extLst>
                <a:ext uri="{FF2B5EF4-FFF2-40B4-BE49-F238E27FC236}">
                  <a16:creationId xmlns:a16="http://schemas.microsoft.com/office/drawing/2014/main" id="{13ADE066-7D0A-774F-A296-18C9A0188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964C5F30-DE41-F343-B5DD-D6610924934F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092B862F-9B72-2147-B3D5-D565448392CC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3" name="Freeform 13">
              <a:extLst>
                <a:ext uri="{FF2B5EF4-FFF2-40B4-BE49-F238E27FC236}">
                  <a16:creationId xmlns:a16="http://schemas.microsoft.com/office/drawing/2014/main" id="{3602301F-CECC-114F-B882-EE8F04114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36346079-AA5A-2049-BE9E-CD1616E9470D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C8501502-098E-1147-9BBE-F0EEE827C6C6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6" name="Freeform 14">
              <a:extLst>
                <a:ext uri="{FF2B5EF4-FFF2-40B4-BE49-F238E27FC236}">
                  <a16:creationId xmlns:a16="http://schemas.microsoft.com/office/drawing/2014/main" id="{9843E3BD-69EA-AF4A-9DEA-127219FDA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349ECD7D-91DE-6141-97CD-CB9CA148AFB7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AB021C07-172D-C048-8AB5-FC4373862C3A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9" name="Freeform 15">
              <a:extLst>
                <a:ext uri="{FF2B5EF4-FFF2-40B4-BE49-F238E27FC236}">
                  <a16:creationId xmlns:a16="http://schemas.microsoft.com/office/drawing/2014/main" id="{361B7E6A-5206-774C-8D92-96875C4DF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05150542-AA75-4249-80C6-AF9B0F8C307A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E90FE64B-71BC-A242-87B7-AB5B4C0078B0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2" name="Freeform 16">
              <a:extLst>
                <a:ext uri="{FF2B5EF4-FFF2-40B4-BE49-F238E27FC236}">
                  <a16:creationId xmlns:a16="http://schemas.microsoft.com/office/drawing/2014/main" id="{2FE89AD0-62AB-CA40-B8B4-39910785C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3D00FB8D-115B-F44D-B460-49E3EF779276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12690995-AD9D-AF40-88A0-4D12F8D4E9B4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5" name="Freeform 17">
              <a:extLst>
                <a:ext uri="{FF2B5EF4-FFF2-40B4-BE49-F238E27FC236}">
                  <a16:creationId xmlns:a16="http://schemas.microsoft.com/office/drawing/2014/main" id="{B2CE26A2-7436-6642-AF31-4E6D475EF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C0982C51-71A6-1744-919F-941AAE0A9BBA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C8D50950-C575-814B-B41C-DE1EC67CABCA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8" name="Freeform 18">
              <a:extLst>
                <a:ext uri="{FF2B5EF4-FFF2-40B4-BE49-F238E27FC236}">
                  <a16:creationId xmlns:a16="http://schemas.microsoft.com/office/drawing/2014/main" id="{2D68A07D-F78C-F046-B277-68FF8D1DD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EA8C050F-4EC8-0A4C-87BB-C0EC7932166B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0EFDF06E-C469-BB42-9229-9A40777FA36D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1" name="Freeform 21">
              <a:extLst>
                <a:ext uri="{FF2B5EF4-FFF2-40B4-BE49-F238E27FC236}">
                  <a16:creationId xmlns:a16="http://schemas.microsoft.com/office/drawing/2014/main" id="{3689EB8E-4524-5F4A-A165-B2890BC15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7C24A9F7-607F-004B-90A6-83D6B3E5DAA3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C5102A13-5BE2-D84F-8D5B-2C7A99026038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4" name="Freeform 25">
              <a:extLst>
                <a:ext uri="{FF2B5EF4-FFF2-40B4-BE49-F238E27FC236}">
                  <a16:creationId xmlns:a16="http://schemas.microsoft.com/office/drawing/2014/main" id="{64D8D64C-CF2B-4A4A-B8EC-CE743DF88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953D8C71-D7BD-9B44-8F35-D0A5F540C8BB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9527CC88-0A70-6E46-90EA-143C49B220E5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7" name="Freeform 26">
              <a:extLst>
                <a:ext uri="{FF2B5EF4-FFF2-40B4-BE49-F238E27FC236}">
                  <a16:creationId xmlns:a16="http://schemas.microsoft.com/office/drawing/2014/main" id="{00F1B6AA-7825-1C48-802F-6E5D08B45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A6232CA5-D7F8-1B41-A65E-E03F282C6F07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4B6FE01B-03C7-1F4E-A24F-AB5E47F27BE7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0" name="Freeform 27">
              <a:extLst>
                <a:ext uri="{FF2B5EF4-FFF2-40B4-BE49-F238E27FC236}">
                  <a16:creationId xmlns:a16="http://schemas.microsoft.com/office/drawing/2014/main" id="{70407799-C002-094B-91C9-9214AE438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8DE64023-7980-0747-BF15-7967D9F05B43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75E6E262-2308-8548-B9CA-3582BDC9C664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3" name="Freeform 28">
              <a:extLst>
                <a:ext uri="{FF2B5EF4-FFF2-40B4-BE49-F238E27FC236}">
                  <a16:creationId xmlns:a16="http://schemas.microsoft.com/office/drawing/2014/main" id="{483CFF87-C7D2-E647-A496-F1258F39B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2AEAA39E-914A-CB45-9424-E12C1BB22B1E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5B17DB53-DD19-4246-A332-B1241CC8B2DE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6" name="Freeform 30">
              <a:extLst>
                <a:ext uri="{FF2B5EF4-FFF2-40B4-BE49-F238E27FC236}">
                  <a16:creationId xmlns:a16="http://schemas.microsoft.com/office/drawing/2014/main" id="{BCCF73EA-4C13-4342-AC3B-50E28AA2F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4B73B2E0-3E3D-0E48-9CDA-0E9967C0799B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82D609F6-8F4B-2047-8D37-4C46548A5AEF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9" name="Freeform 31">
              <a:extLst>
                <a:ext uri="{FF2B5EF4-FFF2-40B4-BE49-F238E27FC236}">
                  <a16:creationId xmlns:a16="http://schemas.microsoft.com/office/drawing/2014/main" id="{F5977764-011B-4C44-90D4-2F604E798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6568629E-4D5E-9A48-BA34-73B027F0F07E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0D17A019-5839-FC4C-9B0E-06F89B482949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2" name="Freeform 33">
              <a:extLst>
                <a:ext uri="{FF2B5EF4-FFF2-40B4-BE49-F238E27FC236}">
                  <a16:creationId xmlns:a16="http://schemas.microsoft.com/office/drawing/2014/main" id="{80BF0A9C-2304-0C47-A7C5-A3C2DC60C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5C624164-6B6F-E149-8F5C-A336A00DDCCC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29C2A4D2-FD94-124E-85F3-65A09D69D947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5" name="Freeform 34">
              <a:extLst>
                <a:ext uri="{FF2B5EF4-FFF2-40B4-BE49-F238E27FC236}">
                  <a16:creationId xmlns:a16="http://schemas.microsoft.com/office/drawing/2014/main" id="{91D4ADC1-8152-4445-A35E-4A8E8DABE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2A4BD9ED-CC1D-354D-8D2A-7712D0612514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7CC19596-F5E9-2947-A175-2D67E5F49BF9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8" name="Freeform 35">
              <a:extLst>
                <a:ext uri="{FF2B5EF4-FFF2-40B4-BE49-F238E27FC236}">
                  <a16:creationId xmlns:a16="http://schemas.microsoft.com/office/drawing/2014/main" id="{642CB8F7-23A8-3F4F-8836-8E2038F13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E2978C0A-4213-C640-8C40-945451FACFFC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7BEC9BB0-0400-6543-816B-D4A669DE13E2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1" name="Freeform 1">
              <a:extLst>
                <a:ext uri="{FF2B5EF4-FFF2-40B4-BE49-F238E27FC236}">
                  <a16:creationId xmlns:a16="http://schemas.microsoft.com/office/drawing/2014/main" id="{DECCFD22-BE45-B748-B452-8A21F95C8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AE56B198-5B5A-5745-9295-CFBEC825A274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4047E0DB-0CE8-474D-9033-8A741F291A1B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4" name="Freeform 2">
              <a:extLst>
                <a:ext uri="{FF2B5EF4-FFF2-40B4-BE49-F238E27FC236}">
                  <a16:creationId xmlns:a16="http://schemas.microsoft.com/office/drawing/2014/main" id="{2677C069-CD58-6342-98F1-2A67BF5F6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5" name="Group 324">
            <a:extLst>
              <a:ext uri="{FF2B5EF4-FFF2-40B4-BE49-F238E27FC236}">
                <a16:creationId xmlns:a16="http://schemas.microsoft.com/office/drawing/2014/main" id="{7E3EEA69-48CD-3547-8F55-183B66B0A0CA}"/>
              </a:ext>
            </a:extLst>
          </p:cNvPr>
          <p:cNvGrpSpPr/>
          <p:nvPr userDrawn="1"/>
        </p:nvGrpSpPr>
        <p:grpSpPr>
          <a:xfrm>
            <a:off x="1814233" y="5058653"/>
            <a:ext cx="710291" cy="710292"/>
            <a:chOff x="384795" y="4528578"/>
            <a:chExt cx="710291" cy="710292"/>
          </a:xfrm>
        </p:grpSpPr>
        <p:sp>
          <p:nvSpPr>
            <p:cNvPr id="396" name="Rectangle 325">
              <a:extLst>
                <a:ext uri="{FF2B5EF4-FFF2-40B4-BE49-F238E27FC236}">
                  <a16:creationId xmlns:a16="http://schemas.microsoft.com/office/drawing/2014/main" id="{AB7B88DF-6911-1345-9101-5067450005A7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7" name="Freeform 12">
              <a:extLst>
                <a:ext uri="{FF2B5EF4-FFF2-40B4-BE49-F238E27FC236}">
                  <a16:creationId xmlns:a16="http://schemas.microsoft.com/office/drawing/2014/main" id="{9D7ED3C0-94EC-F54F-9E1C-EFDF15C7B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8" name="Group 375">
            <a:extLst>
              <a:ext uri="{FF2B5EF4-FFF2-40B4-BE49-F238E27FC236}">
                <a16:creationId xmlns:a16="http://schemas.microsoft.com/office/drawing/2014/main" id="{EC72A8E5-F34F-9C4B-9683-282BB0700B4C}"/>
              </a:ext>
            </a:extLst>
          </p:cNvPr>
          <p:cNvGrpSpPr/>
          <p:nvPr userDrawn="1"/>
        </p:nvGrpSpPr>
        <p:grpSpPr>
          <a:xfrm>
            <a:off x="1814233" y="4080231"/>
            <a:ext cx="710291" cy="710292"/>
            <a:chOff x="377339" y="3530203"/>
            <a:chExt cx="710291" cy="710292"/>
          </a:xfrm>
        </p:grpSpPr>
        <p:sp>
          <p:nvSpPr>
            <p:cNvPr id="399" name="Rectangle 376">
              <a:extLst>
                <a:ext uri="{FF2B5EF4-FFF2-40B4-BE49-F238E27FC236}">
                  <a16:creationId xmlns:a16="http://schemas.microsoft.com/office/drawing/2014/main" id="{2B2E8B39-4A89-AC4F-8CB1-AF078041F2E2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0" name="Freeform 22">
              <a:extLst>
                <a:ext uri="{FF2B5EF4-FFF2-40B4-BE49-F238E27FC236}">
                  <a16:creationId xmlns:a16="http://schemas.microsoft.com/office/drawing/2014/main" id="{BD653784-1B06-D04B-8935-29207F111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1" name="Group 390">
            <a:extLst>
              <a:ext uri="{FF2B5EF4-FFF2-40B4-BE49-F238E27FC236}">
                <a16:creationId xmlns:a16="http://schemas.microsoft.com/office/drawing/2014/main" id="{6AFA7C5C-D4D2-5542-B153-B27D4E43941E}"/>
              </a:ext>
            </a:extLst>
          </p:cNvPr>
          <p:cNvGrpSpPr/>
          <p:nvPr userDrawn="1"/>
        </p:nvGrpSpPr>
        <p:grpSpPr>
          <a:xfrm>
            <a:off x="1814396" y="3054632"/>
            <a:ext cx="710291" cy="710292"/>
            <a:chOff x="375915" y="2498626"/>
            <a:chExt cx="710291" cy="710292"/>
          </a:xfrm>
        </p:grpSpPr>
        <p:sp>
          <p:nvSpPr>
            <p:cNvPr id="402" name="Rectangle 391">
              <a:extLst>
                <a:ext uri="{FF2B5EF4-FFF2-40B4-BE49-F238E27FC236}">
                  <a16:creationId xmlns:a16="http://schemas.microsoft.com/office/drawing/2014/main" id="{F85B4D91-2641-CA4E-AF07-3F1008F8F20F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3" name="Freeform 29">
              <a:extLst>
                <a:ext uri="{FF2B5EF4-FFF2-40B4-BE49-F238E27FC236}">
                  <a16:creationId xmlns:a16="http://schemas.microsoft.com/office/drawing/2014/main" id="{A6E92CE8-D6FD-AE47-8F0B-DB87F0EFC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5B2FBEA3-8A40-BA49-B200-DF38D6E2A42D}"/>
              </a:ext>
            </a:extLst>
          </p:cNvPr>
          <p:cNvGrpSpPr/>
          <p:nvPr userDrawn="1"/>
        </p:nvGrpSpPr>
        <p:grpSpPr>
          <a:xfrm>
            <a:off x="766743" y="1154120"/>
            <a:ext cx="710291" cy="710292"/>
            <a:chOff x="766743" y="1154120"/>
            <a:chExt cx="710291" cy="710292"/>
          </a:xfrm>
        </p:grpSpPr>
        <p:sp>
          <p:nvSpPr>
            <p:cNvPr id="405" name="Rectangle 352">
              <a:extLst>
                <a:ext uri="{FF2B5EF4-FFF2-40B4-BE49-F238E27FC236}">
                  <a16:creationId xmlns:a16="http://schemas.microsoft.com/office/drawing/2014/main" id="{0FF53E0B-CA72-E748-B6B6-06399D90B568}"/>
                </a:ext>
              </a:extLst>
            </p:cNvPr>
            <p:cNvSpPr/>
            <p:nvPr/>
          </p:nvSpPr>
          <p:spPr>
            <a:xfrm>
              <a:off x="766743" y="115412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06" name="Graphic 405">
              <a:extLst>
                <a:ext uri="{FF2B5EF4-FFF2-40B4-BE49-F238E27FC236}">
                  <a16:creationId xmlns:a16="http://schemas.microsoft.com/office/drawing/2014/main" id="{A4E71D08-CCD1-D748-9927-E20D2D81F0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3243" y="1383260"/>
              <a:ext cx="517290" cy="252013"/>
            </a:xfrm>
            <a:prstGeom prst="rect">
              <a:avLst/>
            </a:prstGeom>
          </p:spPr>
        </p:pic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99FD26C3-3D79-6B40-A841-7B4104A31A39}"/>
              </a:ext>
            </a:extLst>
          </p:cNvPr>
          <p:cNvGrpSpPr/>
          <p:nvPr userDrawn="1"/>
        </p:nvGrpSpPr>
        <p:grpSpPr>
          <a:xfrm>
            <a:off x="762495" y="2052486"/>
            <a:ext cx="710291" cy="710292"/>
            <a:chOff x="762495" y="2052486"/>
            <a:chExt cx="710291" cy="710292"/>
          </a:xfrm>
        </p:grpSpPr>
        <p:sp>
          <p:nvSpPr>
            <p:cNvPr id="408" name="Rectangle 307">
              <a:extLst>
                <a:ext uri="{FF2B5EF4-FFF2-40B4-BE49-F238E27FC236}">
                  <a16:creationId xmlns:a16="http://schemas.microsoft.com/office/drawing/2014/main" id="{C5D9712F-975D-BA46-8A92-89770D0B5099}"/>
                </a:ext>
              </a:extLst>
            </p:cNvPr>
            <p:cNvSpPr/>
            <p:nvPr/>
          </p:nvSpPr>
          <p:spPr>
            <a:xfrm>
              <a:off x="762495" y="205248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09" name="Graphic 408">
              <a:extLst>
                <a:ext uri="{FF2B5EF4-FFF2-40B4-BE49-F238E27FC236}">
                  <a16:creationId xmlns:a16="http://schemas.microsoft.com/office/drawing/2014/main" id="{83EBBB8A-D93C-854B-AF43-BABEAF70B5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8823" y="2124616"/>
              <a:ext cx="337634" cy="566032"/>
            </a:xfrm>
            <a:prstGeom prst="rect">
              <a:avLst/>
            </a:prstGeom>
          </p:spPr>
        </p:pic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60332D06-BA43-9045-B8F5-1798B50E5E76}"/>
              </a:ext>
            </a:extLst>
          </p:cNvPr>
          <p:cNvGrpSpPr/>
          <p:nvPr userDrawn="1"/>
        </p:nvGrpSpPr>
        <p:grpSpPr>
          <a:xfrm>
            <a:off x="762494" y="3052540"/>
            <a:ext cx="710291" cy="710292"/>
            <a:chOff x="762494" y="3052540"/>
            <a:chExt cx="710291" cy="710292"/>
          </a:xfrm>
        </p:grpSpPr>
        <p:sp>
          <p:nvSpPr>
            <p:cNvPr id="411" name="Rectangle 307">
              <a:extLst>
                <a:ext uri="{FF2B5EF4-FFF2-40B4-BE49-F238E27FC236}">
                  <a16:creationId xmlns:a16="http://schemas.microsoft.com/office/drawing/2014/main" id="{749243E5-28C3-6947-9868-42E07E2DBDC1}"/>
                </a:ext>
              </a:extLst>
            </p:cNvPr>
            <p:cNvSpPr/>
            <p:nvPr userDrawn="1"/>
          </p:nvSpPr>
          <p:spPr>
            <a:xfrm>
              <a:off x="762494" y="305254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12" name="Graphic 411">
              <a:extLst>
                <a:ext uri="{FF2B5EF4-FFF2-40B4-BE49-F238E27FC236}">
                  <a16:creationId xmlns:a16="http://schemas.microsoft.com/office/drawing/2014/main" id="{C7142BD8-5F16-DF4E-B724-472AB4FD3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0789" y="3241156"/>
              <a:ext cx="393700" cy="393700"/>
            </a:xfrm>
            <a:prstGeom prst="rect">
              <a:avLst/>
            </a:prstGeom>
          </p:spPr>
        </p:pic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307EAC54-CC63-6E44-914F-5F7F88FDC375}"/>
              </a:ext>
            </a:extLst>
          </p:cNvPr>
          <p:cNvGrpSpPr/>
          <p:nvPr userDrawn="1"/>
        </p:nvGrpSpPr>
        <p:grpSpPr>
          <a:xfrm>
            <a:off x="771427" y="4091231"/>
            <a:ext cx="710291" cy="710292"/>
            <a:chOff x="771427" y="4091231"/>
            <a:chExt cx="710291" cy="710292"/>
          </a:xfrm>
        </p:grpSpPr>
        <p:sp>
          <p:nvSpPr>
            <p:cNvPr id="414" name="Rectangle 307">
              <a:extLst>
                <a:ext uri="{FF2B5EF4-FFF2-40B4-BE49-F238E27FC236}">
                  <a16:creationId xmlns:a16="http://schemas.microsoft.com/office/drawing/2014/main" id="{9CE76840-2B28-C94B-935A-8B84772F3032}"/>
                </a:ext>
              </a:extLst>
            </p:cNvPr>
            <p:cNvSpPr/>
            <p:nvPr userDrawn="1"/>
          </p:nvSpPr>
          <p:spPr>
            <a:xfrm>
              <a:off x="771427" y="409123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15" name="Graphic 414">
              <a:extLst>
                <a:ext uri="{FF2B5EF4-FFF2-40B4-BE49-F238E27FC236}">
                  <a16:creationId xmlns:a16="http://schemas.microsoft.com/office/drawing/2014/main" id="{6E1F6379-5886-FF48-98E4-484ED99B0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8830" y="4276063"/>
              <a:ext cx="431800" cy="355600"/>
            </a:xfrm>
            <a:prstGeom prst="rect">
              <a:avLst/>
            </a:prstGeom>
          </p:spPr>
        </p:pic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3E777C03-46B1-E244-9AF7-D6C0659594F8}"/>
              </a:ext>
            </a:extLst>
          </p:cNvPr>
          <p:cNvGrpSpPr/>
          <p:nvPr userDrawn="1"/>
        </p:nvGrpSpPr>
        <p:grpSpPr>
          <a:xfrm>
            <a:off x="758687" y="5058653"/>
            <a:ext cx="710291" cy="710292"/>
            <a:chOff x="758687" y="5058653"/>
            <a:chExt cx="710291" cy="710292"/>
          </a:xfrm>
        </p:grpSpPr>
        <p:sp>
          <p:nvSpPr>
            <p:cNvPr id="417" name="Rectangle 307">
              <a:extLst>
                <a:ext uri="{FF2B5EF4-FFF2-40B4-BE49-F238E27FC236}">
                  <a16:creationId xmlns:a16="http://schemas.microsoft.com/office/drawing/2014/main" id="{EA8FDF31-150F-174F-8D25-3AF7EF2B5893}"/>
                </a:ext>
              </a:extLst>
            </p:cNvPr>
            <p:cNvSpPr/>
            <p:nvPr userDrawn="1"/>
          </p:nvSpPr>
          <p:spPr>
            <a:xfrm>
              <a:off x="758687" y="505865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18" name="Graphic 417">
              <a:extLst>
                <a:ext uri="{FF2B5EF4-FFF2-40B4-BE49-F238E27FC236}">
                  <a16:creationId xmlns:a16="http://schemas.microsoft.com/office/drawing/2014/main" id="{0EEE445D-7F46-5140-A080-9F2527CA3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7133" y="5185687"/>
              <a:ext cx="533400" cy="48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922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EECEB-BA86-4A4B-AD96-30C725B8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5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EECEB-BA86-4A4B-AD96-30C725B8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5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961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73" r:id="rId2"/>
    <p:sldLayoutId id="2147483715" r:id="rId3"/>
    <p:sldLayoutId id="2147483716" r:id="rId4"/>
    <p:sldLayoutId id="2147483717" r:id="rId5"/>
    <p:sldLayoutId id="2147483776" r:id="rId6"/>
    <p:sldLayoutId id="2147483778" r:id="rId7"/>
    <p:sldLayoutId id="2147483777" r:id="rId8"/>
    <p:sldLayoutId id="2147483718" r:id="rId9"/>
    <p:sldLayoutId id="2147483774" r:id="rId10"/>
    <p:sldLayoutId id="2147483775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2" r:id="rId24"/>
    <p:sldLayoutId id="2147483733" r:id="rId25"/>
    <p:sldLayoutId id="2147483734" r:id="rId26"/>
    <p:sldLayoutId id="2147483735" r:id="rId27"/>
    <p:sldLayoutId id="2147483740" r:id="rId28"/>
    <p:sldLayoutId id="2147483744" r:id="rId29"/>
    <p:sldLayoutId id="2147483745" r:id="rId30"/>
    <p:sldLayoutId id="2147483746" r:id="rId31"/>
    <p:sldLayoutId id="2147483747" r:id="rId32"/>
    <p:sldLayoutId id="2147483765" r:id="rId33"/>
    <p:sldLayoutId id="2147483779" r:id="rId34"/>
    <p:sldLayoutId id="2147483756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961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pos="6788" userDrawn="1">
          <p15:clr>
            <a:srgbClr val="F26B43"/>
          </p15:clr>
        </p15:guide>
        <p15:guide id="6" orient="horz" pos="890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1E211DF-139F-9749-9CF0-B28C1E1FF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180" y="2194752"/>
            <a:ext cx="9297326" cy="503950"/>
          </a:xfrm>
        </p:spPr>
        <p:txBody>
          <a:bodyPr anchor="t">
            <a:normAutofit/>
          </a:bodyPr>
          <a:lstStyle/>
          <a:p>
            <a:r>
              <a:rPr lang="fi-FI" dirty="0"/>
              <a:t>Liikkumisohjelma 16.5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F29FB8-1FB5-0247-892C-304BB6D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80" y="1159565"/>
            <a:ext cx="9297326" cy="1035187"/>
          </a:xfrm>
        </p:spPr>
        <p:txBody>
          <a:bodyPr>
            <a:normAutofit/>
          </a:bodyPr>
          <a:lstStyle/>
          <a:p>
            <a:r>
              <a:rPr lang="fi-FI" dirty="0"/>
              <a:t>Vanhusneuvosto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AA4A4EF-F74D-79BC-5531-97644EA91293}"/>
              </a:ext>
            </a:extLst>
          </p:cNvPr>
          <p:cNvSpPr txBox="1"/>
          <p:nvPr/>
        </p:nvSpPr>
        <p:spPr>
          <a:xfrm>
            <a:off x="0" y="5698435"/>
            <a:ext cx="216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Anni Romo</a:t>
            </a:r>
          </a:p>
          <a:p>
            <a:r>
              <a:rPr lang="fi-FI" dirty="0">
                <a:solidFill>
                  <a:schemeClr val="bg1"/>
                </a:solidFill>
              </a:rPr>
              <a:t>Liikuntapalvelut</a:t>
            </a:r>
          </a:p>
        </p:txBody>
      </p:sp>
    </p:spTree>
    <p:extLst>
      <p:ext uri="{BB962C8B-B14F-4D97-AF65-F5344CB8AC3E}">
        <p14:creationId xmlns:p14="http://schemas.microsoft.com/office/powerpoint/2010/main" val="71413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41E86-D11E-1846-031C-2498915E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67" y="139099"/>
            <a:ext cx="6440185" cy="415706"/>
          </a:xfrm>
        </p:spPr>
        <p:txBody>
          <a:bodyPr/>
          <a:lstStyle/>
          <a:p>
            <a:r>
              <a:rPr lang="fi-FI" sz="2000" dirty="0"/>
              <a:t>Alustavia tavoite ja toimenpide-ehdotuksia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5C52410A-197F-D5A9-756F-3E9EC9BD4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422103"/>
              </p:ext>
            </p:extLst>
          </p:nvPr>
        </p:nvGraphicFramePr>
        <p:xfrm>
          <a:off x="519701" y="554805"/>
          <a:ext cx="10648306" cy="6025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24153">
                  <a:extLst>
                    <a:ext uri="{9D8B030D-6E8A-4147-A177-3AD203B41FA5}">
                      <a16:colId xmlns:a16="http://schemas.microsoft.com/office/drawing/2014/main" val="2264076856"/>
                    </a:ext>
                  </a:extLst>
                </a:gridCol>
                <a:gridCol w="5324153">
                  <a:extLst>
                    <a:ext uri="{9D8B030D-6E8A-4147-A177-3AD203B41FA5}">
                      <a16:colId xmlns:a16="http://schemas.microsoft.com/office/drawing/2014/main" val="3206500984"/>
                    </a:ext>
                  </a:extLst>
                </a:gridCol>
              </a:tblGrid>
              <a:tr h="390334">
                <a:tc>
                  <a:txBody>
                    <a:bodyPr/>
                    <a:lstStyle/>
                    <a:p>
                      <a:r>
                        <a:rPr lang="fi-FI" dirty="0"/>
                        <a:t>Tavoite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Toimenpiteet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977595"/>
                  </a:ext>
                </a:extLst>
              </a:tr>
              <a:tr h="1372869">
                <a:tc>
                  <a:txBody>
                    <a:bodyPr/>
                    <a:lstStyle/>
                    <a:p>
                      <a:r>
                        <a:rPr lang="fi-FI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Ikäihmisten kotona pärjääminen vahvistuu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Välinelainaamo, soveltavan liikunnan välineet (kirjasto, asukastilat)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Digitukea ikäihmisille (digitaaliset liikuntapalvelut)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Oikeat väylät viestintäkanaville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Kuntoutussuunnitelma kotihoidossa oleville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618921"/>
                  </a:ext>
                </a:extLst>
              </a:tr>
              <a:tr h="2917348">
                <a:tc>
                  <a:txBody>
                    <a:bodyPr/>
                    <a:lstStyle/>
                    <a:p>
                      <a:r>
                        <a:rPr lang="fi-FI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Senioreille ja ikääntyneille tarjotaan monipuolisia ja laadukkaita liikkumisen edistäviä palveluita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Asukastilojen liikkumista tukevia palveluita vahvistetaan (virtuaalijumppien livestriimit esim.)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Sporttikortti +70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Kuntosalien laiteopastus senioreille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Ohjattu liikunta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Vertaisryhmät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Virtuaalijumpat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Uusien liikuntapaikkojen saatavuutta ja saavutettavuutta arvioidaan ikäihmisten näkökulmasta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52504"/>
                  </a:ext>
                </a:extLst>
              </a:tr>
              <a:tr h="1062702">
                <a:tc>
                  <a:txBody>
                    <a:bodyPr/>
                    <a:lstStyle/>
                    <a:p>
                      <a:r>
                        <a:rPr lang="fi-FI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Kaupunkiympäristö tukee ympärivuotista liikkumista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Penkkien lisääminen palvelutalojen ympäristöön  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Talvikunnossapito 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494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42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561ACA-F226-20E3-DBD7-28B683D1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huomioita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A99990-8CBE-B56A-37DD-EA68DD10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721"/>
            <a:ext cx="10515600" cy="5445304"/>
          </a:xfrm>
        </p:spPr>
        <p:txBody>
          <a:bodyPr>
            <a:normAutofit fontScale="9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Ohjattu liikunta tavoittaa noin 5 000 asiakasta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Vertaisryhmiä on 64 kpl (tavoittaa noin 1 000 asiakasta)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Virtuaalijumpat ovat suosittuja, noin 1 000 katselua viikossa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Kuntosalien opastukset madaltavat kynnystä liikkumiseen ja rohkaisevat kuntosalilaitteiden käyttöön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Sporttikortti +70 v. erittäin tärkeä ja suosittu etu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asukastilat tavoittavat sellaisia asiakkaita, jotka muutoin eivät käytä liikuntapalveluita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väestön ikääntyminen tarkoittaa kävijämäärien kasvua, johon ei välttämättä pystytä vastaamaan yksilö- tai ryhmäohjauksella. Samoin tilojen riittämättömyys asettaa ongelmia ohjatuille ryhmille. Digitaalisuus ja virtuaalijumppien kehittäminen keskeistä.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lainattavien liikuntavälineiden käyttöä tulisi selvittää kirjastojen ja asukastilojen kanssa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talvikunnossapito on suuri este sille, että ikääntyneet liikkuvat tarpeeksi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senioreilla on paljon ideoita ja tarpeita, miten he haluaisivat kehittää lähiympäristöä ja liikuntamahdollisuuksia, mutta kanavia ajatusten kuulemiselle ei ole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viestinnän parantaminen ja oikeiden väylien löytäminen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700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4E0029-6041-14A4-5C7F-36D7D3CA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656C08-2642-7D79-3B48-1F812047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Kun toimenpide-ehdotuksia on saatu kaikilta toimialoilta, tuomme ne neuvoston kommentoitavaksi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fi-FI" sz="3600" dirty="0">
                <a:sym typeface="Wingdings" panose="05000000000000000000" pitchFamily="2" charset="2"/>
              </a:rPr>
              <a:t>Lausunto toimenpiteiden kehittämisestä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fi-FI" sz="3600" dirty="0">
                <a:sym typeface="Wingdings" panose="05000000000000000000" pitchFamily="2" charset="2"/>
              </a:rPr>
              <a:t>Syksyllä liikkumisohjelma kommentointi kokonaisuudessaan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29892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C486A68-48CF-B950-E66C-E818917C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4F753AE-6A61-5FCE-7B0C-1B7FCDDEB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26250" r="6641" b="10833"/>
          <a:stretch/>
        </p:blipFill>
        <p:spPr>
          <a:xfrm>
            <a:off x="962111" y="484532"/>
            <a:ext cx="10839364" cy="608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1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A522C2E-CF1F-494C-04C0-708465205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8513" y="1194883"/>
            <a:ext cx="5588749" cy="503950"/>
          </a:xfrm>
        </p:spPr>
        <p:txBody>
          <a:bodyPr>
            <a:noAutofit/>
          </a:bodyPr>
          <a:lstStyle/>
          <a:p>
            <a:r>
              <a:rPr lang="fi-FI" sz="3200" dirty="0"/>
              <a:t>Missä mennään, mitä tehty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57F6CC5-FDAA-8C52-0CD9-33688DE7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81" y="440375"/>
            <a:ext cx="7964238" cy="884992"/>
          </a:xfrm>
        </p:spPr>
        <p:txBody>
          <a:bodyPr/>
          <a:lstStyle/>
          <a:p>
            <a:r>
              <a:rPr lang="fi-FI" sz="5400" dirty="0"/>
              <a:t>Liikkumisohjelma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7B7398D-EBA7-53BF-6E51-424392B64592}"/>
              </a:ext>
            </a:extLst>
          </p:cNvPr>
          <p:cNvSpPr txBox="1"/>
          <p:nvPr/>
        </p:nvSpPr>
        <p:spPr>
          <a:xfrm>
            <a:off x="2707240" y="1966090"/>
            <a:ext cx="8239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Poliittinen ohjausryhmä ja projektiryhmän nimeäminen ja kokoontumiset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Kirjallisuuskatsaus ja taustatiedon keruu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Erilaisia sparrausryhmiä liikkumisohjelmaa tehneiden kaupunkien kanssa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Järjestäytyminen liipalla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1. versio/ luonnos liikkumisohjelmasta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Tiedottamista: Asukaslehti ja Vantaa.fi, Intra ja yleinen tiedote Vantaa.fi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bg1"/>
              </a:solidFill>
            </a:endParaRP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9F34229-B0A9-8BB2-28FD-B8E8C2CA1EB6}"/>
              </a:ext>
            </a:extLst>
          </p:cNvPr>
          <p:cNvCxnSpPr>
            <a:cxnSpLocks/>
          </p:cNvCxnSpPr>
          <p:nvPr/>
        </p:nvCxnSpPr>
        <p:spPr>
          <a:xfrm>
            <a:off x="2599361" y="1943231"/>
            <a:ext cx="0" cy="3029461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31736B9B-113A-D20C-5FFB-01FEE066007A}"/>
              </a:ext>
            </a:extLst>
          </p:cNvPr>
          <p:cNvSpPr txBox="1"/>
          <p:nvPr/>
        </p:nvSpPr>
        <p:spPr>
          <a:xfrm>
            <a:off x="193300" y="1943231"/>
            <a:ext cx="210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Loppuvuosi 2022- </a:t>
            </a:r>
          </a:p>
          <a:p>
            <a:r>
              <a:rPr lang="fi-FI" dirty="0">
                <a:solidFill>
                  <a:schemeClr val="bg1"/>
                </a:solidFill>
              </a:rPr>
              <a:t>alkuvuosi 2023</a:t>
            </a:r>
          </a:p>
        </p:txBody>
      </p:sp>
    </p:spTree>
    <p:extLst>
      <p:ext uri="{BB962C8B-B14F-4D97-AF65-F5344CB8AC3E}">
        <p14:creationId xmlns:p14="http://schemas.microsoft.com/office/powerpoint/2010/main" val="351199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F2C190AF-E9A8-64E5-C7BF-58716CB7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919" y="1187477"/>
            <a:ext cx="2714144" cy="503950"/>
          </a:xfrm>
        </p:spPr>
        <p:txBody>
          <a:bodyPr>
            <a:normAutofit/>
          </a:bodyPr>
          <a:lstStyle/>
          <a:p>
            <a:r>
              <a:rPr lang="fi-FI" sz="2400" dirty="0"/>
              <a:t>Mitä tulossa?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EC5D694-2E9E-9CAF-917B-C84578F0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054" y="395960"/>
            <a:ext cx="8251914" cy="987734"/>
          </a:xfrm>
        </p:spPr>
        <p:txBody>
          <a:bodyPr/>
          <a:lstStyle/>
          <a:p>
            <a:r>
              <a:rPr lang="fi-FI" sz="4400" dirty="0"/>
              <a:t>Liikkumisohjelma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0001AE4-1F07-C025-6B93-AE75B2AA0750}"/>
              </a:ext>
            </a:extLst>
          </p:cNvPr>
          <p:cNvSpPr txBox="1"/>
          <p:nvPr/>
        </p:nvSpPr>
        <p:spPr>
          <a:xfrm>
            <a:off x="1946533" y="2087111"/>
            <a:ext cx="94577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b="1" dirty="0">
              <a:solidFill>
                <a:schemeClr val="bg1"/>
              </a:solidFill>
            </a:endParaRPr>
          </a:p>
          <a:p>
            <a:r>
              <a:rPr lang="fi-FI" sz="2000" b="1" dirty="0">
                <a:solidFill>
                  <a:schemeClr val="bg1"/>
                </a:solidFill>
              </a:rPr>
              <a:t>Palvelualueittain tavoite ja toimenpide-ehdotukset liikkumisohjelmaan</a:t>
            </a:r>
          </a:p>
          <a:p>
            <a:pPr marL="342900" indent="-342900" algn="l" rtl="0" fontAlgn="base">
              <a:buAutoNum type="arabicPeriod"/>
            </a:pPr>
            <a:r>
              <a:rPr lang="fi-FI" sz="2000" b="0" i="0" u="none" strike="noStrike" dirty="0">
                <a:solidFill>
                  <a:schemeClr val="bg1"/>
                </a:solidFill>
                <a:effectLst/>
              </a:rPr>
              <a:t>fyysistä aktiivisuutta edistävät toimenpiteet</a:t>
            </a:r>
            <a:r>
              <a:rPr lang="fi-FI" sz="2000" b="0" i="0" dirty="0">
                <a:solidFill>
                  <a:schemeClr val="bg1"/>
                </a:solidFill>
                <a:effectLst/>
              </a:rPr>
              <a:t>​</a:t>
            </a:r>
          </a:p>
          <a:p>
            <a:pPr algn="l" rtl="0" fontAlgn="base"/>
            <a:r>
              <a:rPr lang="fi-FI" sz="2000" dirty="0">
                <a:solidFill>
                  <a:schemeClr val="bg1"/>
                </a:solidFill>
              </a:rPr>
              <a:t>2. </a:t>
            </a:r>
            <a:r>
              <a:rPr lang="fi-FI" sz="2000" b="0" i="0" u="none" strike="noStrike" dirty="0">
                <a:solidFill>
                  <a:schemeClr val="bg1"/>
                </a:solidFill>
                <a:effectLst/>
              </a:rPr>
              <a:t>mahdolliset katvealueet/esteet, </a:t>
            </a:r>
            <a:r>
              <a:rPr lang="fi-FI" sz="2000" b="0" i="0" dirty="0">
                <a:solidFill>
                  <a:schemeClr val="bg1"/>
                </a:solidFill>
                <a:effectLst/>
              </a:rPr>
              <a:t>​</a:t>
            </a:r>
            <a:r>
              <a:rPr lang="fi-FI" sz="2000" b="0" i="0" u="none" strike="noStrike" dirty="0">
                <a:solidFill>
                  <a:schemeClr val="bg1"/>
                </a:solidFill>
                <a:effectLst/>
              </a:rPr>
              <a:t>joissa liikkumista tulisi edistää</a:t>
            </a:r>
            <a:r>
              <a:rPr lang="fi-FI" sz="2000" b="0" i="0" dirty="0">
                <a:solidFill>
                  <a:schemeClr val="bg1"/>
                </a:solidFill>
                <a:effectLst/>
              </a:rPr>
              <a:t>​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Näiden kommentointi neuvostoissa sekä </a:t>
            </a:r>
            <a:r>
              <a:rPr lang="fi-FI" sz="2000" b="1" dirty="0">
                <a:solidFill>
                  <a:schemeClr val="bg1"/>
                </a:solidFill>
              </a:rPr>
              <a:t>Osallistuvavantaa.fi </a:t>
            </a:r>
            <a:r>
              <a:rPr lang="fi-FI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kaikille avoin</a:t>
            </a:r>
          </a:p>
          <a:p>
            <a:endParaRPr lang="fi-FI" sz="2000" b="1" dirty="0">
              <a:solidFill>
                <a:schemeClr val="bg1"/>
              </a:solidFill>
            </a:endParaRP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E2788B9-C938-02E7-2ECD-E4C9D32EACB5}"/>
              </a:ext>
            </a:extLst>
          </p:cNvPr>
          <p:cNvCxnSpPr>
            <a:cxnSpLocks/>
          </p:cNvCxnSpPr>
          <p:nvPr/>
        </p:nvCxnSpPr>
        <p:spPr>
          <a:xfrm>
            <a:off x="1623317" y="2175209"/>
            <a:ext cx="0" cy="361941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4AA2E42B-A15C-0172-0AB5-BDCA1D4BBEA0}"/>
              </a:ext>
            </a:extLst>
          </p:cNvPr>
          <p:cNvSpPr txBox="1"/>
          <p:nvPr/>
        </p:nvSpPr>
        <p:spPr>
          <a:xfrm>
            <a:off x="247751" y="236041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Huhti-</a:t>
            </a:r>
          </a:p>
          <a:p>
            <a:r>
              <a:rPr lang="fi-FI" b="1" dirty="0">
                <a:solidFill>
                  <a:schemeClr val="bg1"/>
                </a:solidFill>
              </a:rPr>
              <a:t>toukokuu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AB0F51A-0D59-21EC-E0F7-2F6807B52E6F}"/>
              </a:ext>
            </a:extLst>
          </p:cNvPr>
          <p:cNvSpPr txBox="1"/>
          <p:nvPr/>
        </p:nvSpPr>
        <p:spPr>
          <a:xfrm>
            <a:off x="209726" y="3564438"/>
            <a:ext cx="11464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Kesäkuu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Heinä-</a:t>
            </a:r>
          </a:p>
          <a:p>
            <a:r>
              <a:rPr lang="fi-FI" b="1" dirty="0">
                <a:solidFill>
                  <a:schemeClr val="bg1"/>
                </a:solidFill>
              </a:rPr>
              <a:t>elokuu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75B8B182-3F6E-9194-D470-D8A00BE2210A}"/>
              </a:ext>
            </a:extLst>
          </p:cNvPr>
          <p:cNvSpPr/>
          <p:nvPr/>
        </p:nvSpPr>
        <p:spPr>
          <a:xfrm>
            <a:off x="1489755" y="2452747"/>
            <a:ext cx="267124" cy="1846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9888C75D-934D-143B-E1BA-5702D00451BF}"/>
              </a:ext>
            </a:extLst>
          </p:cNvPr>
          <p:cNvSpPr/>
          <p:nvPr/>
        </p:nvSpPr>
        <p:spPr>
          <a:xfrm>
            <a:off x="1489755" y="3585547"/>
            <a:ext cx="267124" cy="1846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7D07FFB-557C-DE1E-32BC-4D7BB3E74D46}"/>
              </a:ext>
            </a:extLst>
          </p:cNvPr>
          <p:cNvSpPr txBox="1"/>
          <p:nvPr/>
        </p:nvSpPr>
        <p:spPr>
          <a:xfrm>
            <a:off x="1946533" y="4376791"/>
            <a:ext cx="846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</a:rPr>
              <a:t>Kaikkien palvelualueiden toimenpide-ehdotukset ovat valmiina ja niistä on saatu palautetta</a:t>
            </a:r>
          </a:p>
          <a:p>
            <a:r>
              <a:rPr lang="fi-FI" sz="2000" dirty="0">
                <a:solidFill>
                  <a:schemeClr val="bg1"/>
                </a:solidFill>
                <a:sym typeface="Wingdings" panose="05000000000000000000" pitchFamily="2" charset="2"/>
              </a:rPr>
              <a:t> Palautteiden hyödyntäminen ja yhteistyö rajapintojen hahmottaminen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8EDC1A61-CA4C-11EB-3757-1BF49FD3F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743" y="1713536"/>
            <a:ext cx="9939256" cy="4105275"/>
          </a:xfrm>
        </p:spPr>
        <p:txBody>
          <a:bodyPr>
            <a:normAutofit lnSpcReduction="10000"/>
          </a:bodyPr>
          <a:lstStyle/>
          <a:p>
            <a:r>
              <a:rPr lang="fi-FI" sz="2000" b="1" dirty="0"/>
              <a:t>Elokuu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Asetetaan </a:t>
            </a:r>
            <a:r>
              <a:rPr lang="fi-FI" sz="2000" b="1" u="sng" dirty="0"/>
              <a:t>mittarit</a:t>
            </a:r>
            <a:r>
              <a:rPr lang="fi-FI" sz="2000" u="sng" dirty="0"/>
              <a:t> </a:t>
            </a:r>
            <a:r>
              <a:rPr lang="fi-FI" sz="2000" dirty="0"/>
              <a:t>tavoitteiden seuraamiselle</a:t>
            </a:r>
            <a:r>
              <a:rPr lang="fi-FI" sz="2000" b="1" dirty="0"/>
              <a:t>: </a:t>
            </a:r>
            <a:r>
              <a:rPr lang="fi-FI" sz="2000" dirty="0"/>
              <a:t>kukin toimiala vastaa omien tavoitteiden ja toimenpiteiden seurannasta.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Tavoitteiden toteutumisen </a:t>
            </a:r>
            <a:r>
              <a:rPr lang="fi-FI" sz="2000" u="sng" dirty="0"/>
              <a:t>seurannan kehittäminen</a:t>
            </a:r>
          </a:p>
          <a:p>
            <a:r>
              <a:rPr lang="fi-FI" sz="2000" b="1" dirty="0"/>
              <a:t>Syys- lokakuu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Liikkumisohjelma raportin kirjoittaminen lopulliseen muotoon</a:t>
            </a:r>
          </a:p>
          <a:p>
            <a:r>
              <a:rPr lang="fi-FI" sz="2000" b="1" dirty="0"/>
              <a:t>Marras- joulukuu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Liikkumisohjelman ”valvontakomission” nimeäminen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Viimeinen luonnos, arviointi, oikoluku jne.</a:t>
            </a:r>
            <a:endParaRPr lang="fi-FI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Liikkumisohjelma seminaari</a:t>
            </a:r>
            <a:endParaRPr lang="fi-FI" sz="2000" b="1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8D390AE-8E4D-154B-15B5-AEAE1C25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499" y="411265"/>
            <a:ext cx="9408576" cy="504847"/>
          </a:xfrm>
        </p:spPr>
        <p:txBody>
          <a:bodyPr/>
          <a:lstStyle/>
          <a:p>
            <a:r>
              <a:rPr lang="fi-FI" sz="3600" dirty="0"/>
              <a:t>Liikkumisohjelma</a:t>
            </a:r>
            <a:br>
              <a:rPr lang="fi-FI" dirty="0"/>
            </a:b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FA792D54-330B-4695-DF51-CB87E2906AA7}"/>
              </a:ext>
            </a:extLst>
          </p:cNvPr>
          <p:cNvCxnSpPr>
            <a:cxnSpLocks/>
          </p:cNvCxnSpPr>
          <p:nvPr/>
        </p:nvCxnSpPr>
        <p:spPr>
          <a:xfrm>
            <a:off x="1371600" y="1552575"/>
            <a:ext cx="0" cy="410527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98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729D44-43A5-9023-2473-A7B3C344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645"/>
            <a:ext cx="10117975" cy="703383"/>
          </a:xfrm>
        </p:spPr>
        <p:txBody>
          <a:bodyPr/>
          <a:lstStyle/>
          <a:p>
            <a:r>
              <a:rPr lang="fi-FI" sz="3200" dirty="0"/>
              <a:t>Alustavat painopisteet liikkumisohjelma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BB9833-8C8F-56E8-8620-E7373A21B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1020028"/>
            <a:ext cx="10727076" cy="5169635"/>
          </a:xfrm>
        </p:spPr>
        <p:txBody>
          <a:bodyPr>
            <a:normAutofit fontScale="85000" lnSpcReduction="20000"/>
          </a:bodyPr>
          <a:lstStyle/>
          <a:p>
            <a:r>
              <a:rPr lang="fi-FI" sz="2600" b="1" dirty="0">
                <a:solidFill>
                  <a:schemeClr val="accent5"/>
                </a:solidFill>
              </a:rPr>
              <a:t>Kaikilla on mahdollisuus aktiivisuuteen ja mielekkäisiin harrastuksiin</a:t>
            </a:r>
          </a:p>
          <a:p>
            <a:r>
              <a:rPr lang="fi-FI" dirty="0"/>
              <a:t>-kasvatus ja opetus, yhteiset palvelut, aikuisopisto, nuorisopalvelut</a:t>
            </a:r>
          </a:p>
          <a:p>
            <a:endParaRPr lang="fi-FI" sz="2100" dirty="0"/>
          </a:p>
          <a:p>
            <a:r>
              <a:rPr lang="fi-FI" sz="2800" b="1" dirty="0">
                <a:solidFill>
                  <a:schemeClr val="accent5"/>
                </a:solidFill>
              </a:rPr>
              <a:t>Henkilöstöliikunnan oma painopiste</a:t>
            </a:r>
          </a:p>
          <a:p>
            <a:endParaRPr lang="fi-FI" b="1" dirty="0"/>
          </a:p>
          <a:p>
            <a:r>
              <a:rPr lang="fi-FI" sz="2400" b="1" dirty="0">
                <a:solidFill>
                  <a:schemeClr val="accent5"/>
                </a:solidFill>
              </a:rPr>
              <a:t>Liikkumiseen kannustavat ympäristöt ja kulttuuri</a:t>
            </a:r>
          </a:p>
          <a:p>
            <a:r>
              <a:rPr lang="fi-FI" dirty="0"/>
              <a:t>-kulttuuri- ja kirjasto, ympäristö, yhteiset palvelut</a:t>
            </a:r>
          </a:p>
          <a:p>
            <a:endParaRPr lang="fi-FI" dirty="0"/>
          </a:p>
          <a:p>
            <a:r>
              <a:rPr lang="fi-FI" sz="2600" b="1" dirty="0">
                <a:solidFill>
                  <a:schemeClr val="accent5"/>
                </a:solidFill>
              </a:rPr>
              <a:t>Liikkuminen ja siihen kannustaminen on osa jokapäiväistä kasvatustyötä</a:t>
            </a:r>
          </a:p>
          <a:p>
            <a:r>
              <a:rPr lang="fi-FI" dirty="0"/>
              <a:t>-varhaiskasvatus, perusopetus, toinen aste, </a:t>
            </a:r>
            <a:r>
              <a:rPr lang="fi-FI" dirty="0" err="1"/>
              <a:t>nupa</a:t>
            </a:r>
            <a:endParaRPr lang="fi-FI" dirty="0"/>
          </a:p>
          <a:p>
            <a:endParaRPr lang="fi-FI" dirty="0">
              <a:solidFill>
                <a:schemeClr val="accent5"/>
              </a:solidFill>
            </a:endParaRPr>
          </a:p>
          <a:p>
            <a:r>
              <a:rPr lang="fi-FI" sz="2400" b="1" dirty="0" err="1">
                <a:solidFill>
                  <a:schemeClr val="accent5"/>
                </a:solidFill>
              </a:rPr>
              <a:t>HYTE:lle</a:t>
            </a:r>
            <a:r>
              <a:rPr lang="fi-FI" sz="2400" b="1" dirty="0">
                <a:solidFill>
                  <a:schemeClr val="accent5"/>
                </a:solidFill>
              </a:rPr>
              <a:t> oma painopiste ja tavoitteet (osana myös muissa painopisteissä)</a:t>
            </a:r>
          </a:p>
          <a:p>
            <a:endParaRPr lang="fi-FI" b="1" dirty="0"/>
          </a:p>
          <a:p>
            <a:r>
              <a:rPr lang="fi-FI" sz="2400" b="1" dirty="0">
                <a:solidFill>
                  <a:schemeClr val="accent5"/>
                </a:solidFill>
              </a:rPr>
              <a:t>Liikkuminen ja sen edistäminen on kaikkien yhteinen tehtävä</a:t>
            </a:r>
          </a:p>
          <a:p>
            <a:r>
              <a:rPr lang="fi-FI" dirty="0"/>
              <a:t>-yhteistyö Laurean kanssa, kasvupalvelut + kaikki muut, yritykset</a:t>
            </a:r>
          </a:p>
          <a:p>
            <a:endParaRPr lang="fi-FI" b="1" dirty="0"/>
          </a:p>
          <a:p>
            <a:endParaRPr lang="fi-FI" b="1" dirty="0"/>
          </a:p>
          <a:p>
            <a:endParaRPr lang="fi-FI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C8F09153-43BA-DE05-1AA9-E213F4D680CE}"/>
              </a:ext>
            </a:extLst>
          </p:cNvPr>
          <p:cNvSpPr/>
          <p:nvPr/>
        </p:nvSpPr>
        <p:spPr>
          <a:xfrm>
            <a:off x="626724" y="1020028"/>
            <a:ext cx="9513870" cy="703383"/>
          </a:xfrm>
          <a:prstGeom prst="roundRect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FE536D6-7D1D-0A79-B217-0BB7207B7974}"/>
              </a:ext>
            </a:extLst>
          </p:cNvPr>
          <p:cNvSpPr/>
          <p:nvPr/>
        </p:nvSpPr>
        <p:spPr>
          <a:xfrm>
            <a:off x="626724" y="1941816"/>
            <a:ext cx="5363110" cy="585627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5C8D299C-4804-4F12-25B1-072E7FC3EE33}"/>
              </a:ext>
            </a:extLst>
          </p:cNvPr>
          <p:cNvSpPr/>
          <p:nvPr/>
        </p:nvSpPr>
        <p:spPr>
          <a:xfrm>
            <a:off x="626724" y="2681555"/>
            <a:ext cx="6092575" cy="842481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2BF6D8DA-2944-92A9-7614-92A0231B3BCB}"/>
              </a:ext>
            </a:extLst>
          </p:cNvPr>
          <p:cNvSpPr/>
          <p:nvPr/>
        </p:nvSpPr>
        <p:spPr>
          <a:xfrm>
            <a:off x="626724" y="3698697"/>
            <a:ext cx="9955658" cy="842481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C97C5A12-FDFB-B3C0-860E-041BE593DE48}"/>
              </a:ext>
            </a:extLst>
          </p:cNvPr>
          <p:cNvSpPr/>
          <p:nvPr/>
        </p:nvSpPr>
        <p:spPr>
          <a:xfrm>
            <a:off x="595902" y="4654192"/>
            <a:ext cx="9298112" cy="585627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B23F1939-32D1-134E-E8AF-6E0DE47DB06D}"/>
              </a:ext>
            </a:extLst>
          </p:cNvPr>
          <p:cNvSpPr/>
          <p:nvPr/>
        </p:nvSpPr>
        <p:spPr>
          <a:xfrm>
            <a:off x="626724" y="5435029"/>
            <a:ext cx="7572054" cy="726578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57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FBFFD9-588E-2938-654E-E7999C8E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Hyvinvointikatsauksesta 2022,</a:t>
            </a:r>
            <a:br>
              <a:rPr lang="fi-FI" dirty="0"/>
            </a:br>
            <a:r>
              <a:rPr lang="fi-FI" dirty="0"/>
              <a:t>liikkumiskyselystä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1646E9-E46D-2CBD-961D-A9E5BD97F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Lapset ja nuoret: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Lasten ja nuorten liikunta-aktiivisuus on kouluterveyskyselyn mukaan hieman lisääntynyt muissa </a:t>
            </a:r>
            <a:r>
              <a:rPr lang="fi-FI" sz="1800" i="1" dirty="0">
                <a:latin typeface="Arial" panose="020B0604020202020204" pitchFamily="34" charset="0"/>
                <a:cs typeface="Arial" panose="020B0604020202020204" pitchFamily="34" charset="0"/>
              </a:rPr>
              <a:t>ryhmissä kuin ammatillisen oppilaitoksen opiskelijoilla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. Työtä fyysisen aktiivisuuden lisäämiseksi tulee kuitenkin edelleen tehdä.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Nuoret aikuiset ja työikäiset: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Vantaalaisista aikuisista suurin osa </a:t>
            </a:r>
            <a:r>
              <a:rPr lang="fi-FI" sz="1800" i="1" dirty="0">
                <a:latin typeface="Arial" panose="020B0604020202020204" pitchFamily="34" charset="0"/>
                <a:cs typeface="Arial" panose="020B0604020202020204" pitchFamily="34" charset="0"/>
              </a:rPr>
              <a:t>ei liiku terveytensä kannalta riittävästi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, mikä lisää esimerkiksi elintapasairauksien riskiä.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Ikääntyneet: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Vantaalaisista ikääntyneistä vain noin 20 prosenttia liikkuu terveytensä kannalta riittävästi. Vähiten terveytensä kannalta riittävästi vaikuttavat liikkuvan yli 75-vuotiaat.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b="1" dirty="0"/>
              <a:t>”Terveytensä puolesta liian vähän liikkuvien osuus vähenee aikuisväestössä sekä ikääntyneissä.”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807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F7366C-9566-7FD1-ADAE-3A86B846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8300"/>
            <a:ext cx="10080625" cy="1044575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sz="3200" b="1" dirty="0">
                <a:solidFill>
                  <a:srgbClr val="BA0C2E"/>
                </a:solidFill>
                <a:cs typeface="Calibri"/>
              </a:rPr>
              <a:t>Vantaalaisten fyysinen aktiivisuus on terveyden kannalta liian vähäistä</a:t>
            </a:r>
            <a:endParaRPr lang="en-US" sz="3200" dirty="0">
              <a:solidFill>
                <a:srgbClr val="BA0C2E"/>
              </a:solidFill>
            </a:endParaRPr>
          </a:p>
        </p:txBody>
      </p:sp>
      <p:sp>
        <p:nvSpPr>
          <p:cNvPr id="3" name="Tekstiruutu 5">
            <a:extLst>
              <a:ext uri="{FF2B5EF4-FFF2-40B4-BE49-F238E27FC236}">
                <a16:creationId xmlns:a16="http://schemas.microsoft.com/office/drawing/2014/main" id="{8A2AD585-CDF3-A42A-9925-9934AC4EFE56}"/>
              </a:ext>
            </a:extLst>
          </p:cNvPr>
          <p:cNvSpPr txBox="1"/>
          <p:nvPr/>
        </p:nvSpPr>
        <p:spPr>
          <a:xfrm>
            <a:off x="9382235" y="6489700"/>
            <a:ext cx="211444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2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Lähde</a:t>
            </a:r>
            <a:r>
              <a:rPr lang="en-US" sz="12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: </a:t>
            </a:r>
            <a:r>
              <a:rPr lang="en-US" sz="1200" dirty="0" err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FinSote</a:t>
            </a:r>
            <a:r>
              <a:rPr lang="en-US" sz="12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, 2020</a:t>
            </a:r>
          </a:p>
        </p:txBody>
      </p:sp>
      <p:sp>
        <p:nvSpPr>
          <p:cNvPr id="5" name="Tekstiruutu 11">
            <a:extLst>
              <a:ext uri="{FF2B5EF4-FFF2-40B4-BE49-F238E27FC236}">
                <a16:creationId xmlns:a16="http://schemas.microsoft.com/office/drawing/2014/main" id="{89FDB91F-AEAA-12FF-C983-9C5AABB1C2E1}"/>
              </a:ext>
            </a:extLst>
          </p:cNvPr>
          <p:cNvSpPr txBox="1"/>
          <p:nvPr/>
        </p:nvSpPr>
        <p:spPr>
          <a:xfrm>
            <a:off x="695324" y="6006684"/>
            <a:ext cx="10801351" cy="338554"/>
          </a:xfrm>
          <a:prstGeom prst="rect">
            <a:avLst/>
          </a:prstGeom>
          <a:solidFill>
            <a:srgbClr val="FFA3B6">
              <a:alpha val="19925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Yhteenveto: 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Vantaalaisista suurin osa ei liiku terveytensä kannalta riittävästi.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D5B75-AC05-E309-17D3-1BABC0A64B15}"/>
              </a:ext>
            </a:extLst>
          </p:cNvPr>
          <p:cNvGrpSpPr/>
          <p:nvPr/>
        </p:nvGrpSpPr>
        <p:grpSpPr>
          <a:xfrm>
            <a:off x="695324" y="1600355"/>
            <a:ext cx="10801352" cy="4119630"/>
            <a:chOff x="695324" y="1592263"/>
            <a:chExt cx="10801352" cy="4119630"/>
          </a:xfrm>
        </p:grpSpPr>
        <p:sp>
          <p:nvSpPr>
            <p:cNvPr id="4" name="Tekstiruutu 13">
              <a:extLst>
                <a:ext uri="{FF2B5EF4-FFF2-40B4-BE49-F238E27FC236}">
                  <a16:creationId xmlns:a16="http://schemas.microsoft.com/office/drawing/2014/main" id="{86C56551-4FA3-517D-5D5A-DF7BFA4FC086}"/>
                </a:ext>
              </a:extLst>
            </p:cNvPr>
            <p:cNvSpPr txBox="1"/>
            <p:nvPr/>
          </p:nvSpPr>
          <p:spPr>
            <a:xfrm>
              <a:off x="695326" y="5188673"/>
              <a:ext cx="108013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i-FI" sz="1400" dirty="0">
                  <a:latin typeface="Arial" panose="020B0604020202020204" pitchFamily="34" charset="0"/>
                  <a:cs typeface="Arial" panose="020B0604020202020204" pitchFamily="34" charset="0"/>
                </a:rPr>
                <a:t>*V</a:t>
              </a:r>
              <a:r>
                <a:rPr lang="fi-FI" sz="1400" dirty="0"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ähintään 2 tuntia 30 minuuttia kohtuukuormitteista kestävyysliikuntaa tai 1 tunti 15 minuuttia raskasta kestävyysliikuntaa viikossa. Lisäksi vähintään 2 kertaa lihaskuntoa ylläpitävää tai kehittävää liikuntaa viikossa.</a:t>
              </a:r>
              <a:endParaRPr lang="fi-FI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6D87D4-11EB-878A-45CA-14246E55515C}"/>
                </a:ext>
              </a:extLst>
            </p:cNvPr>
            <p:cNvGrpSpPr/>
            <p:nvPr/>
          </p:nvGrpSpPr>
          <p:grpSpPr>
            <a:xfrm>
              <a:off x="1877055" y="2173265"/>
              <a:ext cx="2338425" cy="2720617"/>
              <a:chOff x="2092515" y="2173265"/>
              <a:chExt cx="2338425" cy="272061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96F60DE-8E79-6705-983B-0FC74AD66DC2}"/>
                  </a:ext>
                </a:extLst>
              </p:cNvPr>
              <p:cNvSpPr/>
              <p:nvPr/>
            </p:nvSpPr>
            <p:spPr>
              <a:xfrm>
                <a:off x="2092515" y="2579337"/>
                <a:ext cx="2314545" cy="2314545"/>
              </a:xfrm>
              <a:prstGeom prst="ellipse">
                <a:avLst/>
              </a:prstGeom>
              <a:solidFill>
                <a:srgbClr val="AD178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D86524-1D3E-BAA4-3F00-2A0D096F9D66}"/>
                  </a:ext>
                </a:extLst>
              </p:cNvPr>
              <p:cNvSpPr txBox="1"/>
              <p:nvPr/>
            </p:nvSpPr>
            <p:spPr>
              <a:xfrm>
                <a:off x="2092515" y="3351889"/>
                <a:ext cx="23145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36 %</a:t>
                </a:r>
                <a:endParaRPr lang="fi-FI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FC563F-33A6-9415-C531-F1580F47767E}"/>
                  </a:ext>
                </a:extLst>
              </p:cNvPr>
              <p:cNvSpPr txBox="1"/>
              <p:nvPr/>
            </p:nvSpPr>
            <p:spPr>
              <a:xfrm>
                <a:off x="2092515" y="2173265"/>
                <a:ext cx="23384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20–54 vuotiaat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E1D533-8875-CE36-50A8-2FC46C1E2915}"/>
                </a:ext>
              </a:extLst>
            </p:cNvPr>
            <p:cNvGrpSpPr/>
            <p:nvPr/>
          </p:nvGrpSpPr>
          <p:grpSpPr>
            <a:xfrm>
              <a:off x="4950668" y="2173265"/>
              <a:ext cx="2314545" cy="2720617"/>
              <a:chOff x="5188881" y="2173265"/>
              <a:chExt cx="2314545" cy="2720617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895810B-31A3-6810-855C-71FB5C13CD2B}"/>
                  </a:ext>
                </a:extLst>
              </p:cNvPr>
              <p:cNvSpPr/>
              <p:nvPr/>
            </p:nvSpPr>
            <p:spPr>
              <a:xfrm>
                <a:off x="5188881" y="2579337"/>
                <a:ext cx="2314545" cy="231454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48F410-9225-8F99-76FD-65656A1B3A03}"/>
                  </a:ext>
                </a:extLst>
              </p:cNvPr>
              <p:cNvSpPr txBox="1"/>
              <p:nvPr/>
            </p:nvSpPr>
            <p:spPr>
              <a:xfrm>
                <a:off x="5188881" y="3351889"/>
                <a:ext cx="23145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31 %</a:t>
                </a:r>
                <a:endParaRPr lang="fi-FI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8748B3-F9D5-675B-D4BB-AB0069D71A93}"/>
                  </a:ext>
                </a:extLst>
              </p:cNvPr>
              <p:cNvSpPr txBox="1"/>
              <p:nvPr/>
            </p:nvSpPr>
            <p:spPr>
              <a:xfrm>
                <a:off x="5188881" y="2173265"/>
                <a:ext cx="23145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55–74 vuotiaat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C93745D-F0FC-2519-E6F8-5C53A95B8F9E}"/>
                </a:ext>
              </a:extLst>
            </p:cNvPr>
            <p:cNvGrpSpPr/>
            <p:nvPr/>
          </p:nvGrpSpPr>
          <p:grpSpPr>
            <a:xfrm>
              <a:off x="8000401" y="2173265"/>
              <a:ext cx="2314545" cy="2720617"/>
              <a:chOff x="8215861" y="2173265"/>
              <a:chExt cx="2314545" cy="272061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C4A0557-C664-F5C0-1F1E-A10D7190F423}"/>
                  </a:ext>
                </a:extLst>
              </p:cNvPr>
              <p:cNvSpPr/>
              <p:nvPr/>
            </p:nvSpPr>
            <p:spPr>
              <a:xfrm>
                <a:off x="8215861" y="2579337"/>
                <a:ext cx="2314545" cy="2314545"/>
              </a:xfrm>
              <a:prstGeom prst="ellipse">
                <a:avLst/>
              </a:prstGeom>
              <a:solidFill>
                <a:srgbClr val="007B5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C2D797F-9B0F-2C91-B310-142590EA9340}"/>
                  </a:ext>
                </a:extLst>
              </p:cNvPr>
              <p:cNvSpPr txBox="1"/>
              <p:nvPr/>
            </p:nvSpPr>
            <p:spPr>
              <a:xfrm>
                <a:off x="8215861" y="3351889"/>
                <a:ext cx="23145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18 %</a:t>
                </a:r>
                <a:endParaRPr lang="fi-FI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C2A58B-8049-7313-91FC-1258393C5F16}"/>
                  </a:ext>
                </a:extLst>
              </p:cNvPr>
              <p:cNvSpPr txBox="1"/>
              <p:nvPr/>
            </p:nvSpPr>
            <p:spPr>
              <a:xfrm>
                <a:off x="8215861" y="2173265"/>
                <a:ext cx="23145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75+ -vuotiaat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6F1E5F-A00A-9E17-0B59-D55EC561E08B}"/>
                </a:ext>
              </a:extLst>
            </p:cNvPr>
            <p:cNvSpPr txBox="1"/>
            <p:nvPr/>
          </p:nvSpPr>
          <p:spPr>
            <a:xfrm>
              <a:off x="695324" y="1592263"/>
              <a:ext cx="10801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Terveysliikuntasuosituksen* mukaan tarpeeksi liikkuvien osuus Vantaalla,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428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211C06-AF10-454A-8DAD-85C651DB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65422" cy="826673"/>
          </a:xfrm>
        </p:spPr>
        <p:txBody>
          <a:bodyPr/>
          <a:lstStyle/>
          <a:p>
            <a:r>
              <a:rPr lang="fi-FI" sz="2800" dirty="0"/>
              <a:t>Minkälaisilla toimenpiteillä liikkumista ja sen mahdollisuuksia pystyttäisiin lisäämään?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902C23-6512-E6B5-ECD3-12707963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1" y="1520575"/>
            <a:ext cx="10634609" cy="46690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/>
              <a:t>Tervi</a:t>
            </a:r>
            <a:r>
              <a:rPr lang="fi-FI" sz="2400" dirty="0"/>
              <a:t> (turvalliset ja esteettömät reitit ikäihmisille Vantaalla) tällä hetkellä ajankohtainen hyvä esimerkki jo meneillään olevasta työstä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Millaisia esteitä liikkumiselle on </a:t>
            </a:r>
            <a:r>
              <a:rPr lang="fi-FI" sz="2400" dirty="0"/>
              <a:t>ja miten näitä pystyttäisiin </a:t>
            </a:r>
            <a:r>
              <a:rPr lang="fi-FI" sz="2400" b="1" dirty="0"/>
              <a:t>toimialojen välisellä yhteistyöllä </a:t>
            </a:r>
            <a:r>
              <a:rPr lang="fi-FI" sz="2400" dirty="0"/>
              <a:t>mahdollisesti poistamaan?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Eri näkökulmat: </a:t>
            </a:r>
          </a:p>
          <a:p>
            <a:pPr lvl="1"/>
            <a:r>
              <a:rPr lang="fi-FI" sz="2400" dirty="0"/>
              <a:t>sosiaaliset suhteet ja niiden vahvistaminen,</a:t>
            </a:r>
          </a:p>
          <a:p>
            <a:pPr lvl="1"/>
            <a:r>
              <a:rPr lang="fi-FI" sz="2400" dirty="0"/>
              <a:t>olemassa olevien palveluiden kehittäminen</a:t>
            </a:r>
          </a:p>
          <a:p>
            <a:pPr lvl="1"/>
            <a:r>
              <a:rPr lang="fi-FI" sz="2400" dirty="0"/>
              <a:t>taitojen vahvistaminen</a:t>
            </a:r>
          </a:p>
          <a:p>
            <a:pPr lvl="1"/>
            <a:r>
              <a:rPr lang="fi-FI" sz="2400" dirty="0"/>
              <a:t>puitteet, olosuhteet, etäisyydet </a:t>
            </a:r>
            <a:r>
              <a:rPr lang="fi-FI" sz="2400" dirty="0">
                <a:sym typeface="Wingdings" panose="05000000000000000000" pitchFamily="2" charset="2"/>
              </a:rPr>
              <a:t> saavutettavuus</a:t>
            </a:r>
          </a:p>
          <a:p>
            <a:pPr lvl="1"/>
            <a:r>
              <a:rPr lang="fi-FI" sz="2400" dirty="0">
                <a:sym typeface="Wingdings" panose="05000000000000000000" pitchFamily="2" charset="2"/>
              </a:rPr>
              <a:t>informointi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37610122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perusesityspohja" id="{E02D61AC-E916-3D43-9664-4708B2B81B1B}" vid="{86AFD871-6AA5-9B45-B722-849E5FC0F52F}"/>
    </a:ext>
  </a:extLst>
</a:theme>
</file>

<file path=ppt/theme/theme2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perusesityspohja" id="{E02D61AC-E916-3D43-9664-4708B2B81B1B}" vid="{86AFD871-6AA5-9B45-B722-849E5FC0F5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86F0C2034D3E458940A7D8AD8D48A3" ma:contentTypeVersion="17" ma:contentTypeDescription="Luo uusi asiakirja." ma:contentTypeScope="" ma:versionID="558a7d8ccc188e992811b725da2ec3dc">
  <xsd:schema xmlns:xsd="http://www.w3.org/2001/XMLSchema" xmlns:xs="http://www.w3.org/2001/XMLSchema" xmlns:p="http://schemas.microsoft.com/office/2006/metadata/properties" xmlns:ns2="c4660afc-6608-400a-bdd5-0461cfd8e5ac" xmlns:ns3="8e361106-d3d7-47ad-9484-f6c8d8165d51" targetNamespace="http://schemas.microsoft.com/office/2006/metadata/properties" ma:root="true" ma:fieldsID="d59e73ea454807340bb13ed5974e88a4" ns2:_="" ns3:_="">
    <xsd:import namespace="c4660afc-6608-400a-bdd5-0461cfd8e5ac"/>
    <xsd:import namespace="8e361106-d3d7-47ad-9484-f6c8d8165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60afc-6608-400a-bdd5-0461cfd8e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056935de-da05-4f76-b02a-c0a3fb667c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61106-d3d7-47ad-9484-f6c8d8165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11f2db-32d2-4aa1-bae5-51f7b3691e0d}" ma:internalName="TaxCatchAll" ma:showField="CatchAllData" ma:web="8e361106-d3d7-47ad-9484-f6c8d8165d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FDEA84-B3C7-4F9D-A223-CA5DFF9C5042}"/>
</file>

<file path=customXml/itemProps2.xml><?xml version="1.0" encoding="utf-8"?>
<ds:datastoreItem xmlns:ds="http://schemas.openxmlformats.org/officeDocument/2006/customXml" ds:itemID="{D3403891-2882-4295-A429-A0A19A787043}"/>
</file>

<file path=docProps/app.xml><?xml version="1.0" encoding="utf-8"?>
<Properties xmlns="http://schemas.openxmlformats.org/officeDocument/2006/extended-properties" xmlns:vt="http://schemas.openxmlformats.org/officeDocument/2006/docPropsVTypes">
  <Template>Vantaa_yleispohja_01</Template>
  <TotalTime>457</TotalTime>
  <Words>743</Words>
  <Application>Microsoft Office PowerPoint</Application>
  <PresentationFormat>Laajakuva</PresentationFormat>
  <Paragraphs>132</Paragraphs>
  <Slides>12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Vantaa_yleispohja_01</vt:lpstr>
      <vt:lpstr>Vantaa_yleispohja_01</vt:lpstr>
      <vt:lpstr>Vanhusneuvosto</vt:lpstr>
      <vt:lpstr>PowerPoint-esitys</vt:lpstr>
      <vt:lpstr>Liikkumisohjelma </vt:lpstr>
      <vt:lpstr>Liikkumisohjelma</vt:lpstr>
      <vt:lpstr>Liikkumisohjelma </vt:lpstr>
      <vt:lpstr>Alustavat painopisteet liikkumisohjelma</vt:lpstr>
      <vt:lpstr>Hyvinvointikatsauksesta 2022, liikkumiskyselystä 2023</vt:lpstr>
      <vt:lpstr>Vantaalaisten fyysinen aktiivisuus on terveyden kannalta liian vähäistä</vt:lpstr>
      <vt:lpstr>Minkälaisilla toimenpiteillä liikkumista ja sen mahdollisuuksia pystyttäisiin lisäämään? </vt:lpstr>
      <vt:lpstr>Alustavia tavoite ja toimenpide-ehdotuksia</vt:lpstr>
      <vt:lpstr>Muita huomioita</vt:lpstr>
      <vt:lpstr>Jatkosta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Lappalainen Markku</dc:creator>
  <cp:lastModifiedBy>Romo Anni</cp:lastModifiedBy>
  <cp:revision>36</cp:revision>
  <cp:lastPrinted>2018-05-09T08:07:56Z</cp:lastPrinted>
  <dcterms:created xsi:type="dcterms:W3CDTF">2018-08-15T07:26:58Z</dcterms:created>
  <dcterms:modified xsi:type="dcterms:W3CDTF">2023-05-16T07:49:02Z</dcterms:modified>
</cp:coreProperties>
</file>